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67"/>
  </p:notesMasterIdLst>
  <p:sldIdLst>
    <p:sldId id="391" r:id="rId2"/>
    <p:sldId id="276" r:id="rId3"/>
    <p:sldId id="286" r:id="rId4"/>
    <p:sldId id="2147470144" r:id="rId5"/>
    <p:sldId id="354" r:id="rId6"/>
    <p:sldId id="256" r:id="rId7"/>
    <p:sldId id="343" r:id="rId8"/>
    <p:sldId id="257" r:id="rId9"/>
    <p:sldId id="352" r:id="rId10"/>
    <p:sldId id="353" r:id="rId11"/>
    <p:sldId id="389" r:id="rId12"/>
    <p:sldId id="390" r:id="rId13"/>
    <p:sldId id="394" r:id="rId14"/>
    <p:sldId id="355" r:id="rId15"/>
    <p:sldId id="357" r:id="rId16"/>
    <p:sldId id="395" r:id="rId17"/>
    <p:sldId id="396" r:id="rId18"/>
    <p:sldId id="2147470232" r:id="rId19"/>
    <p:sldId id="397" r:id="rId20"/>
    <p:sldId id="2147470145" r:id="rId21"/>
    <p:sldId id="2147470146" r:id="rId22"/>
    <p:sldId id="2147470147" r:id="rId23"/>
    <p:sldId id="2147470148" r:id="rId24"/>
    <p:sldId id="2147470149" r:id="rId25"/>
    <p:sldId id="2147470150" r:id="rId26"/>
    <p:sldId id="2147470225" r:id="rId27"/>
    <p:sldId id="2147470151" r:id="rId28"/>
    <p:sldId id="2147470152" r:id="rId29"/>
    <p:sldId id="2147470153" r:id="rId30"/>
    <p:sldId id="2147470154" r:id="rId31"/>
    <p:sldId id="309" r:id="rId32"/>
    <p:sldId id="2147470155" r:id="rId33"/>
    <p:sldId id="358" r:id="rId34"/>
    <p:sldId id="2147470223" r:id="rId35"/>
    <p:sldId id="2147470222" r:id="rId36"/>
    <p:sldId id="392" r:id="rId37"/>
    <p:sldId id="393" r:id="rId38"/>
    <p:sldId id="372" r:id="rId39"/>
    <p:sldId id="360" r:id="rId40"/>
    <p:sldId id="362" r:id="rId41"/>
    <p:sldId id="363" r:id="rId42"/>
    <p:sldId id="364" r:id="rId43"/>
    <p:sldId id="388" r:id="rId44"/>
    <p:sldId id="371" r:id="rId45"/>
    <p:sldId id="2147470224" r:id="rId46"/>
    <p:sldId id="375" r:id="rId47"/>
    <p:sldId id="2147470226" r:id="rId48"/>
    <p:sldId id="2147470221" r:id="rId49"/>
    <p:sldId id="2147470238" r:id="rId50"/>
    <p:sldId id="2147470213" r:id="rId51"/>
    <p:sldId id="2147470227" r:id="rId52"/>
    <p:sldId id="2147470229" r:id="rId53"/>
    <p:sldId id="2147470228" r:id="rId54"/>
    <p:sldId id="377" r:id="rId55"/>
    <p:sldId id="2147470231" r:id="rId56"/>
    <p:sldId id="2147470239" r:id="rId57"/>
    <p:sldId id="2147470240" r:id="rId58"/>
    <p:sldId id="2147470236" r:id="rId59"/>
    <p:sldId id="2147470237" r:id="rId60"/>
    <p:sldId id="380" r:id="rId61"/>
    <p:sldId id="2147470234" r:id="rId62"/>
    <p:sldId id="2147470233" r:id="rId63"/>
    <p:sldId id="356" r:id="rId64"/>
    <p:sldId id="361" r:id="rId65"/>
    <p:sldId id="214747023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60" userDrawn="1">
          <p15:clr>
            <a:srgbClr val="A4A3A4"/>
          </p15:clr>
        </p15:guide>
        <p15:guide id="2" pos="3840" userDrawn="1">
          <p15:clr>
            <a:srgbClr val="A4A3A4"/>
          </p15:clr>
        </p15:guide>
        <p15:guide id="3" pos="168" userDrawn="1">
          <p15:clr>
            <a:srgbClr val="A4A3A4"/>
          </p15:clr>
        </p15:guide>
        <p15:guide id="4" pos="7512" userDrawn="1">
          <p15:clr>
            <a:srgbClr val="A4A3A4"/>
          </p15:clr>
        </p15:guide>
        <p15:guide id="5" orient="horz" pos="624" userDrawn="1">
          <p15:clr>
            <a:srgbClr val="A4A3A4"/>
          </p15:clr>
        </p15:guide>
        <p15:guide id="6" orient="horz" pos="23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3CC4"/>
    <a:srgbClr val="7030A0"/>
    <a:srgbClr val="EE72C5"/>
    <a:srgbClr val="B686DA"/>
    <a:srgbClr val="FE5E55"/>
    <a:srgbClr val="00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60" autoAdjust="0"/>
    <p:restoredTop sz="94648"/>
  </p:normalViewPr>
  <p:slideViewPr>
    <p:cSldViewPr snapToGrid="0" showGuides="1">
      <p:cViewPr varScale="1">
        <p:scale>
          <a:sx n="121" d="100"/>
          <a:sy n="121" d="100"/>
        </p:scale>
        <p:origin x="400" y="184"/>
      </p:cViewPr>
      <p:guideLst>
        <p:guide orient="horz" pos="3960"/>
        <p:guide pos="3840"/>
        <p:guide pos="168"/>
        <p:guide pos="7512"/>
        <p:guide orient="horz" pos="624"/>
        <p:guide orient="horz"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FEF3D-1873-4E02-8857-4665CC7C9BA7}" type="datetimeFigureOut">
              <a:rPr lang="en-US" smtClean="0"/>
              <a:t>2/22/25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9E740-CA90-48AA-9ED2-7414A114A3C6}" type="slidenum">
              <a:rPr lang="en-US" smtClean="0"/>
              <a:t>‹N°›</a:t>
            </a:fld>
            <a:endParaRPr lang="en-US"/>
          </a:p>
        </p:txBody>
      </p:sp>
    </p:spTree>
    <p:extLst>
      <p:ext uri="{BB962C8B-B14F-4D97-AF65-F5344CB8AC3E}">
        <p14:creationId xmlns:p14="http://schemas.microsoft.com/office/powerpoint/2010/main" val="221398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6516720"/>
          </a:xfrm>
          <a:prstGeom prst="rect">
            <a:avLst/>
          </a:prstGeom>
        </p:spPr>
        <p:txBody>
          <a:bodyPr lIns="0" tIns="0" rIns="0" bIns="0"/>
          <a:lstStyle/>
          <a:p>
            <a:r>
              <a:rPr lang="en-US" sz="2000" b="0" strike="noStrike" spc="-1">
                <a:latin typeface="Arial"/>
              </a:rPr>
              <a:t>Global maps present (A) 20 areas of the world and (B) the four‐tier Human Development Index. The sizes of the respective populations are included in the legend. Source: United Nations Procurement Division/United Nations Development Program. HDI indicates Human Development Index. </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FF0A6-B481-D14E-9EFD-690B616044C1}" type="slidenum">
              <a:rPr lang="fr-FR"/>
              <a:pPr/>
              <a:t>6</a:t>
            </a:fld>
            <a:endParaRPr lang="fr-FR"/>
          </a:p>
        </p:txBody>
      </p:sp>
      <p:sp>
        <p:nvSpPr>
          <p:cNvPr id="180226"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fr-FR"/>
          </a:p>
        </p:txBody>
      </p:sp>
    </p:spTree>
    <p:extLst>
      <p:ext uri="{BB962C8B-B14F-4D97-AF65-F5344CB8AC3E}">
        <p14:creationId xmlns:p14="http://schemas.microsoft.com/office/powerpoint/2010/main" val="1024499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1BD9-F409-4EF7-8237-F3D5E2CB0B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551806-4AC1-4A77-BCEC-C03DE3D1CA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EB9660-0AD9-444E-974C-7C20848173D8}"/>
              </a:ext>
            </a:extLst>
          </p:cNvPr>
          <p:cNvSpPr>
            <a:spLocks noGrp="1"/>
          </p:cNvSpPr>
          <p:nvPr>
            <p:ph type="dt" sz="half" idx="10"/>
          </p:nvPr>
        </p:nvSpPr>
        <p:spPr/>
        <p:txBody>
          <a:bodyPr/>
          <a:lstStyle/>
          <a:p>
            <a:fld id="{0DBA2E06-116A-904B-8BB9-CA1ADAF57B9B}" type="datetime1">
              <a:rPr lang="fr-SN" smtClean="0"/>
              <a:t>22/02/2025</a:t>
            </a:fld>
            <a:endParaRPr lang="en-US"/>
          </a:p>
        </p:txBody>
      </p:sp>
      <p:sp>
        <p:nvSpPr>
          <p:cNvPr id="5" name="Footer Placeholder 4">
            <a:extLst>
              <a:ext uri="{FF2B5EF4-FFF2-40B4-BE49-F238E27FC236}">
                <a16:creationId xmlns:a16="http://schemas.microsoft.com/office/drawing/2014/main" id="{7330D760-6C55-4684-AE8B-F244EDCFD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1762C-BE25-45C5-BA09-D9DD5500118C}"/>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155728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0C1A-FA68-46B1-8D6D-C9DCE7DFAE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EB6FCD-629D-4BCF-A076-E74413FE56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0017E-AECE-46E6-A6BD-50C209D84B1F}"/>
              </a:ext>
            </a:extLst>
          </p:cNvPr>
          <p:cNvSpPr>
            <a:spLocks noGrp="1"/>
          </p:cNvSpPr>
          <p:nvPr>
            <p:ph type="dt" sz="half" idx="10"/>
          </p:nvPr>
        </p:nvSpPr>
        <p:spPr/>
        <p:txBody>
          <a:bodyPr/>
          <a:lstStyle/>
          <a:p>
            <a:fld id="{668A4F20-317B-B64F-885B-5F6A21874BCB}" type="datetime1">
              <a:rPr lang="fr-SN" smtClean="0"/>
              <a:t>22/02/2025</a:t>
            </a:fld>
            <a:endParaRPr lang="en-US"/>
          </a:p>
        </p:txBody>
      </p:sp>
      <p:sp>
        <p:nvSpPr>
          <p:cNvPr id="5" name="Footer Placeholder 4">
            <a:extLst>
              <a:ext uri="{FF2B5EF4-FFF2-40B4-BE49-F238E27FC236}">
                <a16:creationId xmlns:a16="http://schemas.microsoft.com/office/drawing/2014/main" id="{0FDE3A58-4458-4AE3-B591-6C26C27DA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5156F-50FE-4720-8636-FBC0CEE5BC78}"/>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1340359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9F9B05-7D82-48EA-801F-CA3F48155B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CAD148-A404-4229-B9D3-936E7AE055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5245-69E2-4609-B6A1-2FD1DE3D5088}"/>
              </a:ext>
            </a:extLst>
          </p:cNvPr>
          <p:cNvSpPr>
            <a:spLocks noGrp="1"/>
          </p:cNvSpPr>
          <p:nvPr>
            <p:ph type="dt" sz="half" idx="10"/>
          </p:nvPr>
        </p:nvSpPr>
        <p:spPr/>
        <p:txBody>
          <a:bodyPr/>
          <a:lstStyle/>
          <a:p>
            <a:fld id="{B818EFD1-C0B9-A246-83B5-1F8DFAFD6576}" type="datetime1">
              <a:rPr lang="fr-SN" smtClean="0"/>
              <a:t>22/02/2025</a:t>
            </a:fld>
            <a:endParaRPr lang="en-US"/>
          </a:p>
        </p:txBody>
      </p:sp>
      <p:sp>
        <p:nvSpPr>
          <p:cNvPr id="5" name="Footer Placeholder 4">
            <a:extLst>
              <a:ext uri="{FF2B5EF4-FFF2-40B4-BE49-F238E27FC236}">
                <a16:creationId xmlns:a16="http://schemas.microsoft.com/office/drawing/2014/main" id="{8039EA0F-E244-4415-87BD-2F934D2C7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68E52-B594-4BB5-AE57-7A77F6411C7F}"/>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3073707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26011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E2A76-9992-4B93-8D9F-A613CDC1F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4D837C-59F1-4A4F-B74B-CE03689882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45296-A96B-47E4-B806-0CF16238494A}"/>
              </a:ext>
            </a:extLst>
          </p:cNvPr>
          <p:cNvSpPr>
            <a:spLocks noGrp="1"/>
          </p:cNvSpPr>
          <p:nvPr>
            <p:ph type="dt" sz="half" idx="10"/>
          </p:nvPr>
        </p:nvSpPr>
        <p:spPr/>
        <p:txBody>
          <a:bodyPr/>
          <a:lstStyle/>
          <a:p>
            <a:fld id="{A2BC0C21-D6DE-354C-9D9E-0329D243DD59}" type="datetime1">
              <a:rPr lang="fr-SN" smtClean="0"/>
              <a:t>22/02/2025</a:t>
            </a:fld>
            <a:endParaRPr lang="en-US"/>
          </a:p>
        </p:txBody>
      </p:sp>
      <p:sp>
        <p:nvSpPr>
          <p:cNvPr id="5" name="Footer Placeholder 4">
            <a:extLst>
              <a:ext uri="{FF2B5EF4-FFF2-40B4-BE49-F238E27FC236}">
                <a16:creationId xmlns:a16="http://schemas.microsoft.com/office/drawing/2014/main" id="{5E72412E-CD81-491F-AF13-B7B4FC889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CE824-EB21-4D2C-85E8-87FFE741C94E}"/>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370742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6BE3-483D-4C29-90DA-C14F9658C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ADEF3C-F3CC-4ED6-AEF4-EB0D8707A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33A623-E21F-424A-A0BE-6FB227816949}"/>
              </a:ext>
            </a:extLst>
          </p:cNvPr>
          <p:cNvSpPr>
            <a:spLocks noGrp="1"/>
          </p:cNvSpPr>
          <p:nvPr>
            <p:ph type="dt" sz="half" idx="10"/>
          </p:nvPr>
        </p:nvSpPr>
        <p:spPr/>
        <p:txBody>
          <a:bodyPr/>
          <a:lstStyle/>
          <a:p>
            <a:fld id="{B7AF7599-E2B7-F840-BAF4-2F1ACE5CBE49}" type="datetime1">
              <a:rPr lang="fr-SN" smtClean="0"/>
              <a:t>22/02/2025</a:t>
            </a:fld>
            <a:endParaRPr lang="en-US"/>
          </a:p>
        </p:txBody>
      </p:sp>
      <p:sp>
        <p:nvSpPr>
          <p:cNvPr id="5" name="Footer Placeholder 4">
            <a:extLst>
              <a:ext uri="{FF2B5EF4-FFF2-40B4-BE49-F238E27FC236}">
                <a16:creationId xmlns:a16="http://schemas.microsoft.com/office/drawing/2014/main" id="{2B56617C-4041-40FF-B5CB-2813AB7B9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5C6C6-608E-4F5B-98A2-28F77096DD3D}"/>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330537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706F-005B-4636-B612-247CD928E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761F74-3D73-4EAC-90F3-6D5997BC51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80820D-45A5-4019-9755-3C50397B28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F3ED93-CDC5-4F5C-AC81-A3C0A52CF865}"/>
              </a:ext>
            </a:extLst>
          </p:cNvPr>
          <p:cNvSpPr>
            <a:spLocks noGrp="1"/>
          </p:cNvSpPr>
          <p:nvPr>
            <p:ph type="dt" sz="half" idx="10"/>
          </p:nvPr>
        </p:nvSpPr>
        <p:spPr/>
        <p:txBody>
          <a:bodyPr/>
          <a:lstStyle/>
          <a:p>
            <a:fld id="{B990E9CA-1AD2-6A49-A0A9-631D41E21A3E}" type="datetime1">
              <a:rPr lang="fr-SN" smtClean="0"/>
              <a:t>22/02/2025</a:t>
            </a:fld>
            <a:endParaRPr lang="en-US"/>
          </a:p>
        </p:txBody>
      </p:sp>
      <p:sp>
        <p:nvSpPr>
          <p:cNvPr id="6" name="Footer Placeholder 5">
            <a:extLst>
              <a:ext uri="{FF2B5EF4-FFF2-40B4-BE49-F238E27FC236}">
                <a16:creationId xmlns:a16="http://schemas.microsoft.com/office/drawing/2014/main" id="{406795E7-5CD7-4BC7-950C-8037F0CC8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C1B08-289A-48E4-9705-EC8F13EEBAA4}"/>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135530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72FF-A0CD-48F7-88BA-3A25899F67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889913-EB77-4E69-A508-05933B0DF2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7D418-5631-43CC-B4F9-CEF547918E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38340A-399A-4FDE-8201-BDB29B85A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4B52BD-627E-4820-9C22-EA95567CD9C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C2E96-AE2C-4552-ACCD-415CF1249751}"/>
              </a:ext>
            </a:extLst>
          </p:cNvPr>
          <p:cNvSpPr>
            <a:spLocks noGrp="1"/>
          </p:cNvSpPr>
          <p:nvPr>
            <p:ph type="dt" sz="half" idx="10"/>
          </p:nvPr>
        </p:nvSpPr>
        <p:spPr/>
        <p:txBody>
          <a:bodyPr/>
          <a:lstStyle/>
          <a:p>
            <a:fld id="{B047232A-CFCD-5F4C-8C7B-E4815DBCC727}" type="datetime1">
              <a:rPr lang="fr-SN" smtClean="0"/>
              <a:t>22/02/2025</a:t>
            </a:fld>
            <a:endParaRPr lang="en-US"/>
          </a:p>
        </p:txBody>
      </p:sp>
      <p:sp>
        <p:nvSpPr>
          <p:cNvPr id="8" name="Footer Placeholder 7">
            <a:extLst>
              <a:ext uri="{FF2B5EF4-FFF2-40B4-BE49-F238E27FC236}">
                <a16:creationId xmlns:a16="http://schemas.microsoft.com/office/drawing/2014/main" id="{AC0834FD-EA39-4CA5-AEF1-C55C3A0DC5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31BE10-91CF-4647-8B97-F65C44E6F4F3}"/>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426851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35A6-447C-4A92-80F9-0F9972F14D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8D23C-18B2-4A06-90F8-729A45D390C2}"/>
              </a:ext>
            </a:extLst>
          </p:cNvPr>
          <p:cNvSpPr>
            <a:spLocks noGrp="1"/>
          </p:cNvSpPr>
          <p:nvPr>
            <p:ph type="dt" sz="half" idx="10"/>
          </p:nvPr>
        </p:nvSpPr>
        <p:spPr/>
        <p:txBody>
          <a:bodyPr/>
          <a:lstStyle/>
          <a:p>
            <a:fld id="{63711403-60CE-344B-98EA-4C02FBDA0537}" type="datetime1">
              <a:rPr lang="fr-SN" smtClean="0"/>
              <a:t>22/02/2025</a:t>
            </a:fld>
            <a:endParaRPr lang="en-US"/>
          </a:p>
        </p:txBody>
      </p:sp>
      <p:sp>
        <p:nvSpPr>
          <p:cNvPr id="4" name="Footer Placeholder 3">
            <a:extLst>
              <a:ext uri="{FF2B5EF4-FFF2-40B4-BE49-F238E27FC236}">
                <a16:creationId xmlns:a16="http://schemas.microsoft.com/office/drawing/2014/main" id="{07C70DE1-9775-4B2C-AA12-C9A0559501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F88B3F-DC2F-4BCC-A55B-75D9ED2E5D59}"/>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715458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6CE9-D962-46FF-9E7A-2391CD75AE84}"/>
              </a:ext>
            </a:extLst>
          </p:cNvPr>
          <p:cNvSpPr>
            <a:spLocks noGrp="1"/>
          </p:cNvSpPr>
          <p:nvPr>
            <p:ph type="dt" sz="half" idx="10"/>
          </p:nvPr>
        </p:nvSpPr>
        <p:spPr/>
        <p:txBody>
          <a:bodyPr/>
          <a:lstStyle/>
          <a:p>
            <a:fld id="{31C744AE-E9AF-1749-8D46-1608E54A79FD}" type="datetime1">
              <a:rPr lang="fr-SN" smtClean="0"/>
              <a:t>22/02/2025</a:t>
            </a:fld>
            <a:endParaRPr lang="en-US"/>
          </a:p>
        </p:txBody>
      </p:sp>
      <p:sp>
        <p:nvSpPr>
          <p:cNvPr id="3" name="Footer Placeholder 2">
            <a:extLst>
              <a:ext uri="{FF2B5EF4-FFF2-40B4-BE49-F238E27FC236}">
                <a16:creationId xmlns:a16="http://schemas.microsoft.com/office/drawing/2014/main" id="{D17574D7-7592-45AB-8139-E18CBC913E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646CC-E651-4536-8649-7C73267C3864}"/>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17361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1A95-53FD-46AE-912D-9B7E7DD55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92F760-7DB1-4178-82B5-77FD32C7E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CB1E97-B616-4885-81EC-4ED6B3901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F6A400-2B76-47E4-8D34-557CD1865283}"/>
              </a:ext>
            </a:extLst>
          </p:cNvPr>
          <p:cNvSpPr>
            <a:spLocks noGrp="1"/>
          </p:cNvSpPr>
          <p:nvPr>
            <p:ph type="dt" sz="half" idx="10"/>
          </p:nvPr>
        </p:nvSpPr>
        <p:spPr/>
        <p:txBody>
          <a:bodyPr/>
          <a:lstStyle/>
          <a:p>
            <a:fld id="{785738AD-09D1-984E-B94E-5CC9F2EE2A03}" type="datetime1">
              <a:rPr lang="fr-SN" smtClean="0"/>
              <a:t>22/02/2025</a:t>
            </a:fld>
            <a:endParaRPr lang="en-US"/>
          </a:p>
        </p:txBody>
      </p:sp>
      <p:sp>
        <p:nvSpPr>
          <p:cNvPr id="6" name="Footer Placeholder 5">
            <a:extLst>
              <a:ext uri="{FF2B5EF4-FFF2-40B4-BE49-F238E27FC236}">
                <a16:creationId xmlns:a16="http://schemas.microsoft.com/office/drawing/2014/main" id="{A978225C-1BE4-49E4-97E7-F07644E2E6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E6A69F-1F69-4328-9CB4-CDE124A08BB9}"/>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29014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FF0E-872D-4D7B-A68F-64A494D7A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85D58-F8AE-43A2-87D5-4437DB2F4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14E315-0146-484D-9208-E3B3170F0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29B0F-3FD8-4F1B-B453-A754E2997A20}"/>
              </a:ext>
            </a:extLst>
          </p:cNvPr>
          <p:cNvSpPr>
            <a:spLocks noGrp="1"/>
          </p:cNvSpPr>
          <p:nvPr>
            <p:ph type="dt" sz="half" idx="10"/>
          </p:nvPr>
        </p:nvSpPr>
        <p:spPr/>
        <p:txBody>
          <a:bodyPr/>
          <a:lstStyle/>
          <a:p>
            <a:fld id="{6B0BC329-E9EC-C040-9D18-3E00E0F74C62}" type="datetime1">
              <a:rPr lang="fr-SN" smtClean="0"/>
              <a:t>22/02/2025</a:t>
            </a:fld>
            <a:endParaRPr lang="en-US"/>
          </a:p>
        </p:txBody>
      </p:sp>
      <p:sp>
        <p:nvSpPr>
          <p:cNvPr id="6" name="Footer Placeholder 5">
            <a:extLst>
              <a:ext uri="{FF2B5EF4-FFF2-40B4-BE49-F238E27FC236}">
                <a16:creationId xmlns:a16="http://schemas.microsoft.com/office/drawing/2014/main" id="{C6CFCACD-AC4D-498A-B630-ECB8C3EF1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017543-646F-4096-A644-763DC6320277}"/>
              </a:ext>
            </a:extLst>
          </p:cNvPr>
          <p:cNvSpPr>
            <a:spLocks noGrp="1"/>
          </p:cNvSpPr>
          <p:nvPr>
            <p:ph type="sldNum" sz="quarter" idx="12"/>
          </p:nvPr>
        </p:nvSpPr>
        <p:spPr/>
        <p:txBody>
          <a:bodyPr/>
          <a:lstStyle/>
          <a:p>
            <a:fld id="{E08D205E-34E0-4D4E-B6CF-D546C54444F4}" type="slidenum">
              <a:rPr lang="en-US" smtClean="0"/>
              <a:t>‹N°›</a:t>
            </a:fld>
            <a:endParaRPr lang="en-US"/>
          </a:p>
        </p:txBody>
      </p:sp>
    </p:spTree>
    <p:extLst>
      <p:ext uri="{BB962C8B-B14F-4D97-AF65-F5344CB8AC3E}">
        <p14:creationId xmlns:p14="http://schemas.microsoft.com/office/powerpoint/2010/main" val="157498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37E470-050A-447C-A83E-00D328B16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F1F0B7-6869-43B5-A523-84BAFB9D3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9ED01-80BB-43BE-ABB3-B712AC475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DDC90-AE25-C748-9964-9E4D1B11A540}" type="datetime1">
              <a:rPr lang="fr-SN" smtClean="0"/>
              <a:t>22/02/2025</a:t>
            </a:fld>
            <a:endParaRPr lang="en-US"/>
          </a:p>
        </p:txBody>
      </p:sp>
      <p:sp>
        <p:nvSpPr>
          <p:cNvPr id="5" name="Footer Placeholder 4">
            <a:extLst>
              <a:ext uri="{FF2B5EF4-FFF2-40B4-BE49-F238E27FC236}">
                <a16:creationId xmlns:a16="http://schemas.microsoft.com/office/drawing/2014/main" id="{054F3699-513D-48BE-8434-3B7FADA16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AA9D33-378C-4291-A356-E9F9A5D2F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D205E-34E0-4D4E-B6CF-D546C54444F4}" type="slidenum">
              <a:rPr lang="en-US" smtClean="0"/>
              <a:t>‹N°›</a:t>
            </a:fld>
            <a:endParaRPr lang="en-US"/>
          </a:p>
        </p:txBody>
      </p:sp>
    </p:spTree>
    <p:extLst>
      <p:ext uri="{BB962C8B-B14F-4D97-AF65-F5344CB8AC3E}">
        <p14:creationId xmlns:p14="http://schemas.microsoft.com/office/powerpoint/2010/main" val="352148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2.tiff"/><Relationship Id="rId4" Type="http://schemas.openxmlformats.org/officeDocument/2006/relationships/image" Target="../media/image31.tiff"/></Relationships>
</file>

<file path=ppt/slides/_rels/slide3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C410458-2B68-7F96-405C-D2257D37F4A2}"/>
              </a:ext>
            </a:extLst>
          </p:cNvPr>
          <p:cNvSpPr>
            <a:spLocks noGrp="1"/>
          </p:cNvSpPr>
          <p:nvPr>
            <p:ph type="sldNum" sz="quarter" idx="12"/>
          </p:nvPr>
        </p:nvSpPr>
        <p:spPr/>
        <p:txBody>
          <a:bodyPr/>
          <a:lstStyle/>
          <a:p>
            <a:fld id="{E08D205E-34E0-4D4E-B6CF-D546C54444F4}" type="slidenum">
              <a:rPr lang="en-US" smtClean="0"/>
              <a:t>0</a:t>
            </a:fld>
            <a:endParaRPr lang="en-US"/>
          </a:p>
        </p:txBody>
      </p:sp>
      <p:pic>
        <p:nvPicPr>
          <p:cNvPr id="3" name="Image 2">
            <a:extLst>
              <a:ext uri="{FF2B5EF4-FFF2-40B4-BE49-F238E27FC236}">
                <a16:creationId xmlns:a16="http://schemas.microsoft.com/office/drawing/2014/main" id="{CA59C223-4E8B-1F8C-5270-30CDCB5BDDD2}"/>
              </a:ext>
            </a:extLst>
          </p:cNvPr>
          <p:cNvPicPr>
            <a:picLocks noChangeAspect="1"/>
          </p:cNvPicPr>
          <p:nvPr/>
        </p:nvPicPr>
        <p:blipFill>
          <a:blip r:embed="rId2"/>
          <a:stretch>
            <a:fillRect/>
          </a:stretch>
        </p:blipFill>
        <p:spPr>
          <a:xfrm>
            <a:off x="3282950" y="0"/>
            <a:ext cx="5626100" cy="6858000"/>
          </a:xfrm>
          <a:prstGeom prst="rect">
            <a:avLst/>
          </a:prstGeom>
        </p:spPr>
      </p:pic>
    </p:spTree>
    <p:extLst>
      <p:ext uri="{BB962C8B-B14F-4D97-AF65-F5344CB8AC3E}">
        <p14:creationId xmlns:p14="http://schemas.microsoft.com/office/powerpoint/2010/main" val="3782082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70339" y="1026820"/>
            <a:ext cx="4331376" cy="4673652"/>
          </a:xfrm>
          <a:prstGeom prst="rect">
            <a:avLst/>
          </a:prstGeom>
          <a:noFill/>
        </p:spPr>
        <p:txBody>
          <a:bodyPr wrap="square" rtlCol="0">
            <a:spAutoFit/>
          </a:bodyPr>
          <a:lstStyle/>
          <a:p>
            <a:pPr algn="just">
              <a:lnSpc>
                <a:spcPct val="250000"/>
              </a:lnSpc>
              <a:spcAft>
                <a:spcPts val="1200"/>
              </a:spcAft>
              <a:buClr>
                <a:srgbClr val="FE5E55"/>
              </a:buClr>
            </a:pPr>
            <a:r>
              <a:rPr lang="fr-FR" sz="2800" b="1" dirty="0">
                <a:solidFill>
                  <a:srgbClr val="7030A0"/>
                </a:solidFill>
                <a:latin typeface="Arial Narrow" panose="020B0606020202030204" pitchFamily="34" charset="0"/>
                <a:cs typeface="Segoe UI" panose="020B0502040204020203" pitchFamily="34" charset="0"/>
              </a:rPr>
              <a:t>Descriptive</a:t>
            </a:r>
          </a:p>
          <a:p>
            <a:pPr algn="just">
              <a:lnSpc>
                <a:spcPct val="250000"/>
              </a:lnSpc>
              <a:spcAft>
                <a:spcPts val="1200"/>
              </a:spcAft>
              <a:buClr>
                <a:srgbClr val="FE5E55"/>
              </a:buClr>
            </a:pPr>
            <a:r>
              <a:rPr lang="fr-FR" sz="2800" dirty="0">
                <a:latin typeface="Arial Narrow" panose="020B0606020202030204" pitchFamily="34" charset="0"/>
                <a:cs typeface="Segoe UI" panose="020B0502040204020203" pitchFamily="34" charset="0"/>
              </a:rPr>
              <a:t>- Nombre nouveaux cas: 2064</a:t>
            </a:r>
          </a:p>
          <a:p>
            <a:pPr algn="just">
              <a:lnSpc>
                <a:spcPct val="250000"/>
              </a:lnSpc>
              <a:spcAft>
                <a:spcPts val="1200"/>
              </a:spcAft>
              <a:buClr>
                <a:srgbClr val="FE5E55"/>
              </a:buClr>
            </a:pPr>
            <a:r>
              <a:rPr lang="fr-FR" sz="2800" dirty="0">
                <a:latin typeface="Arial Narrow" panose="020B0606020202030204" pitchFamily="34" charset="0"/>
                <a:cs typeface="Segoe UI" panose="020B0502040204020203" pitchFamily="34" charset="0"/>
              </a:rPr>
              <a:t>- Nombre décès: 1327</a:t>
            </a:r>
          </a:p>
          <a:p>
            <a:pPr algn="just">
              <a:lnSpc>
                <a:spcPct val="250000"/>
              </a:lnSpc>
              <a:spcAft>
                <a:spcPts val="1200"/>
              </a:spcAft>
              <a:buClr>
                <a:srgbClr val="FE5E55"/>
              </a:buClr>
            </a:pPr>
            <a:r>
              <a:rPr lang="fr-FR" sz="2800" dirty="0">
                <a:latin typeface="Arial Narrow" panose="020B0606020202030204" pitchFamily="34" charset="0"/>
                <a:cs typeface="Segoe UI" panose="020B0502040204020203" pitchFamily="34" charset="0"/>
              </a:rPr>
              <a:t>- Incidence: 17,4%</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9</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0"/>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Epidémiologie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4" name="Image 0" descr="preencoded.png">
            <a:extLst>
              <a:ext uri="{FF2B5EF4-FFF2-40B4-BE49-F238E27FC236}">
                <a16:creationId xmlns:a16="http://schemas.microsoft.com/office/drawing/2014/main" id="{D8F76149-1989-63B1-C674-AF6259097216}"/>
              </a:ext>
            </a:extLst>
          </p:cNvPr>
          <p:cNvPicPr>
            <a:picLocks noChangeAspect="1"/>
          </p:cNvPicPr>
          <p:nvPr/>
        </p:nvPicPr>
        <p:blipFill>
          <a:blip r:embed="rId3"/>
          <a:stretch>
            <a:fillRect/>
          </a:stretch>
        </p:blipFill>
        <p:spPr>
          <a:xfrm>
            <a:off x="4712242" y="1025318"/>
            <a:ext cx="7208295" cy="4805862"/>
          </a:xfrm>
          <a:prstGeom prst="rect">
            <a:avLst/>
          </a:prstGeom>
        </p:spPr>
      </p:pic>
      <p:sp>
        <p:nvSpPr>
          <p:cNvPr id="7" name="TextShape 2">
            <a:extLst>
              <a:ext uri="{FF2B5EF4-FFF2-40B4-BE49-F238E27FC236}">
                <a16:creationId xmlns:a16="http://schemas.microsoft.com/office/drawing/2014/main" id="{451B32F2-E1BC-4C99-FA5E-71952932384D}"/>
              </a:ext>
            </a:extLst>
          </p:cNvPr>
          <p:cNvSpPr txBox="1"/>
          <p:nvPr/>
        </p:nvSpPr>
        <p:spPr>
          <a:xfrm>
            <a:off x="130629" y="6253920"/>
            <a:ext cx="10447799" cy="451800"/>
          </a:xfrm>
          <a:prstGeom prst="rect">
            <a:avLst/>
          </a:prstGeom>
          <a:noFill/>
          <a:ln>
            <a:noFill/>
          </a:ln>
        </p:spPr>
        <p:txBody>
          <a:bodyPr lIns="90000" tIns="45000" rIns="90000" bIns="45000"/>
          <a:lstStyle/>
          <a:p>
            <a:r>
              <a:rPr lang="en-US" sz="800" b="1" spc="-1" dirty="0">
                <a:solidFill>
                  <a:srgbClr val="0054A6"/>
                </a:solidFill>
                <a:latin typeface="Arial"/>
              </a:rPr>
              <a:t>CA A Cancer J Clinicians, Volume: 74, Issue: 3, Pages: 229-263, First published: 04 April 2024, DOI: (10.3322/caac.21834) </a:t>
            </a:r>
            <a:endParaRPr lang="en-US" sz="800" spc="-1" dirty="0">
              <a:solidFill>
                <a:srgbClr val="000000"/>
              </a:solidFill>
              <a:latin typeface="Arial"/>
            </a:endParaRPr>
          </a:p>
        </p:txBody>
      </p:sp>
    </p:spTree>
    <p:extLst>
      <p:ext uri="{BB962C8B-B14F-4D97-AF65-F5344CB8AC3E}">
        <p14:creationId xmlns:p14="http://schemas.microsoft.com/office/powerpoint/2010/main" val="4069806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7766079" cy="5531643"/>
          </a:xfrm>
          <a:prstGeom prst="rect">
            <a:avLst/>
          </a:prstGeom>
          <a:noFill/>
        </p:spPr>
        <p:txBody>
          <a:bodyPr wrap="square" rtlCol="0">
            <a:spAutoFit/>
          </a:bodyPr>
          <a:lstStyle/>
          <a:p>
            <a:pPr algn="just">
              <a:lnSpc>
                <a:spcPct val="1500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Analytique</a:t>
            </a:r>
          </a:p>
          <a:p>
            <a:pPr algn="just">
              <a:lnSpc>
                <a:spcPct val="1500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 Facteurs de risque</a:t>
            </a:r>
          </a:p>
          <a:p>
            <a:pPr algn="just">
              <a:lnSpc>
                <a:spcPct val="150000"/>
              </a:lnSpc>
              <a:spcAft>
                <a:spcPts val="1200"/>
              </a:spcAft>
              <a:buClr>
                <a:srgbClr val="FE5E55"/>
              </a:buClr>
            </a:pPr>
            <a:r>
              <a:rPr lang="fr-FR" sz="2400" b="1" dirty="0">
                <a:solidFill>
                  <a:srgbClr val="002060"/>
                </a:solidFill>
                <a:latin typeface="Arial Narrow" panose="020B0606020202030204" pitchFamily="34" charset="0"/>
                <a:cs typeface="Segoe UI" panose="020B0502040204020203" pitchFamily="34" charset="0"/>
              </a:rPr>
              <a:t>Virus du Papillome Humain (VPH ou HPV) (12-18,1%)</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HPV31: 25,9%</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HPV52: 19,4%</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HPV45:45: 13,5%</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 16:13%</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 51: 10,6%</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10</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0"/>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Epidémiologie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7" name="ZoneTexte 6">
            <a:extLst>
              <a:ext uri="{FF2B5EF4-FFF2-40B4-BE49-F238E27FC236}">
                <a16:creationId xmlns:a16="http://schemas.microsoft.com/office/drawing/2014/main" id="{9A34FBF9-48A0-15C2-6EE6-D363CBF86EED}"/>
              </a:ext>
            </a:extLst>
          </p:cNvPr>
          <p:cNvSpPr txBox="1"/>
          <p:nvPr/>
        </p:nvSpPr>
        <p:spPr>
          <a:xfrm>
            <a:off x="2532185" y="6263095"/>
            <a:ext cx="9495692" cy="523220"/>
          </a:xfrm>
          <a:prstGeom prst="rect">
            <a:avLst/>
          </a:prstGeom>
          <a:noFill/>
        </p:spPr>
        <p:txBody>
          <a:bodyPr wrap="square" rtlCol="0">
            <a:spAutoFit/>
          </a:bodyPr>
          <a:lstStyle/>
          <a:p>
            <a:r>
              <a:rPr lang="fr-FR" sz="1400" dirty="0"/>
              <a:t>MBAYE EHS, GHEIT </a:t>
            </a:r>
            <a:r>
              <a:rPr lang="fr-FR" sz="1400" dirty="0" err="1"/>
              <a:t>T</a:t>
            </a:r>
            <a:r>
              <a:rPr lang="fr-FR" sz="1400" dirty="0"/>
              <a:t>, DEM A, MCKAY-CHOPIN S, TOURE-KANE NC, MBOUP S, Human Papillomavirus   Infection in </a:t>
            </a:r>
            <a:r>
              <a:rPr lang="fr-FR" sz="1400" dirty="0" err="1"/>
              <a:t>Women</a:t>
            </a:r>
            <a:endParaRPr lang="fr-FR" sz="1400" dirty="0"/>
          </a:p>
          <a:p>
            <a:r>
              <a:rPr lang="fr-FR" sz="1400" dirty="0"/>
              <a:t> in Four </a:t>
            </a:r>
            <a:r>
              <a:rPr lang="fr-FR" sz="1400" dirty="0" err="1"/>
              <a:t>Regions</a:t>
            </a:r>
            <a:r>
              <a:rPr lang="fr-FR" sz="1400" dirty="0"/>
              <a:t> of </a:t>
            </a:r>
            <a:r>
              <a:rPr lang="fr-FR" sz="1400" dirty="0" err="1"/>
              <a:t>Senegal</a:t>
            </a:r>
            <a:r>
              <a:rPr lang="fr-FR" sz="1400" dirty="0"/>
              <a:t>. J Med </a:t>
            </a:r>
            <a:r>
              <a:rPr lang="fr-FR" sz="1400" dirty="0" err="1"/>
              <a:t>Virol</a:t>
            </a:r>
            <a:r>
              <a:rPr lang="fr-FR" sz="1400" dirty="0"/>
              <a:t>. 2014, 86: p.248-256</a:t>
            </a:r>
          </a:p>
        </p:txBody>
      </p:sp>
    </p:spTree>
    <p:extLst>
      <p:ext uri="{BB962C8B-B14F-4D97-AF65-F5344CB8AC3E}">
        <p14:creationId xmlns:p14="http://schemas.microsoft.com/office/powerpoint/2010/main" val="59157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7461279" cy="5202706"/>
          </a:xfrm>
          <a:prstGeom prst="rect">
            <a:avLst/>
          </a:prstGeom>
          <a:noFill/>
        </p:spPr>
        <p:txBody>
          <a:bodyPr wrap="square" rtlCol="0">
            <a:spAutoFit/>
          </a:bodyPr>
          <a:lstStyle/>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Analytique</a:t>
            </a:r>
          </a:p>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 Facteurs de risque</a:t>
            </a:r>
          </a:p>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Analytique</a:t>
            </a:r>
          </a:p>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 Facteurs de risque</a:t>
            </a:r>
          </a:p>
          <a:p>
            <a:pPr algn="just">
              <a:lnSpc>
                <a:spcPts val="3400"/>
              </a:lnSpc>
              <a:spcAft>
                <a:spcPts val="1200"/>
              </a:spcAft>
              <a:buClr>
                <a:srgbClr val="FE5E55"/>
              </a:buClr>
            </a:pPr>
            <a:r>
              <a:rPr lang="fr-FR" sz="2400" b="1" dirty="0">
                <a:solidFill>
                  <a:srgbClr val="002060"/>
                </a:solidFill>
                <a:latin typeface="Arial Narrow" panose="020B0606020202030204" pitchFamily="34" charset="0"/>
                <a:cs typeface="Segoe UI" panose="020B0502040204020203" pitchFamily="34" charset="0"/>
              </a:rPr>
              <a:t>Virus du Papillome Humain (VPH ou HPV) (12-18,1%)</a:t>
            </a:r>
          </a:p>
          <a:p>
            <a:pPr algn="just">
              <a:lnSpc>
                <a:spcPct val="300000"/>
              </a:lnSpc>
              <a:spcAft>
                <a:spcPts val="1200"/>
              </a:spcAft>
              <a:buClr>
                <a:srgbClr val="FE5E55"/>
              </a:buClr>
            </a:pPr>
            <a:r>
              <a:rPr lang="fr-FR" sz="2400" b="1" dirty="0">
                <a:solidFill>
                  <a:srgbClr val="002060"/>
                </a:solidFill>
                <a:latin typeface="Arial Narrow" panose="020B0606020202030204" pitchFamily="34" charset="0"/>
                <a:cs typeface="Segoe UI" panose="020B0502040204020203" pitchFamily="34" charset="0"/>
              </a:rPr>
              <a:t>HPV16: 35,2%</a:t>
            </a:r>
          </a:p>
          <a:p>
            <a:pPr algn="just">
              <a:lnSpc>
                <a:spcPct val="300000"/>
              </a:lnSpc>
              <a:spcAft>
                <a:spcPts val="1200"/>
              </a:spcAft>
              <a:buClr>
                <a:srgbClr val="FE5E55"/>
              </a:buClr>
            </a:pPr>
            <a:r>
              <a:rPr lang="fr-FR" sz="2400" b="1" dirty="0">
                <a:solidFill>
                  <a:srgbClr val="002060"/>
                </a:solidFill>
                <a:latin typeface="Arial Narrow" panose="020B0606020202030204" pitchFamily="34" charset="0"/>
                <a:cs typeface="Segoe UI" panose="020B0502040204020203" pitchFamily="34" charset="0"/>
              </a:rPr>
              <a:t>HPV18: 23,5%</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11</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0"/>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Epidémiologie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2" name="Image 1">
            <a:extLst>
              <a:ext uri="{FF2B5EF4-FFF2-40B4-BE49-F238E27FC236}">
                <a16:creationId xmlns:a16="http://schemas.microsoft.com/office/drawing/2014/main" id="{C08DBDD7-C8AC-EDAF-8214-DB1D19F83233}"/>
              </a:ext>
            </a:extLst>
          </p:cNvPr>
          <p:cNvPicPr>
            <a:picLocks noChangeAspect="1"/>
          </p:cNvPicPr>
          <p:nvPr/>
        </p:nvPicPr>
        <p:blipFill>
          <a:blip r:embed="rId3"/>
          <a:stretch>
            <a:fillRect/>
          </a:stretch>
        </p:blipFill>
        <p:spPr>
          <a:xfrm>
            <a:off x="4310742" y="3917373"/>
            <a:ext cx="7772400" cy="2940627"/>
          </a:xfrm>
          <a:prstGeom prst="rect">
            <a:avLst/>
          </a:prstGeom>
        </p:spPr>
      </p:pic>
    </p:spTree>
    <p:extLst>
      <p:ext uri="{BB962C8B-B14F-4D97-AF65-F5344CB8AC3E}">
        <p14:creationId xmlns:p14="http://schemas.microsoft.com/office/powerpoint/2010/main" val="3965282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7766079" cy="5177699"/>
          </a:xfrm>
          <a:prstGeom prst="rect">
            <a:avLst/>
          </a:prstGeom>
          <a:noFill/>
        </p:spPr>
        <p:txBody>
          <a:bodyPr wrap="square" rtlCol="0">
            <a:spAutoFit/>
          </a:bodyPr>
          <a:lstStyle/>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Analytique</a:t>
            </a:r>
          </a:p>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 Facteurs de risque</a:t>
            </a:r>
          </a:p>
          <a:p>
            <a:pPr algn="just">
              <a:lnSpc>
                <a:spcPts val="3400"/>
              </a:lnSpc>
              <a:spcAft>
                <a:spcPts val="1200"/>
              </a:spcAft>
              <a:buClr>
                <a:srgbClr val="FE5E55"/>
              </a:buClr>
            </a:pPr>
            <a:r>
              <a:rPr lang="fr-FR" sz="2400" b="1" dirty="0">
                <a:solidFill>
                  <a:srgbClr val="002060"/>
                </a:solidFill>
                <a:latin typeface="Arial Narrow" panose="020B0606020202030204" pitchFamily="34" charset="0"/>
                <a:cs typeface="Segoe UI" panose="020B0502040204020203" pitchFamily="34" charset="0"/>
              </a:rPr>
              <a:t>Virus du Papillome Humain (VPH ou HPV) (12-18,1%)</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HPV16: 96%</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HPV18: 16%</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HPV35:45: 14%</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 45:8%</a:t>
            </a:r>
          </a:p>
          <a:p>
            <a:pPr marL="342900" indent="-342900" algn="just">
              <a:lnSpc>
                <a:spcPct val="150000"/>
              </a:lnSpc>
              <a:spcAft>
                <a:spcPts val="1200"/>
              </a:spcAft>
              <a:buClr>
                <a:srgbClr val="FE5E55"/>
              </a:buClr>
              <a:buFont typeface="Arial" panose="020B0604020202020204" pitchFamily="34" charset="0"/>
              <a:buChar char="•"/>
            </a:pPr>
            <a:r>
              <a:rPr lang="fr-FR" sz="2400" dirty="0">
                <a:latin typeface="Arial Narrow" panose="020B0606020202030204" pitchFamily="34" charset="0"/>
                <a:cs typeface="Segoe UI" panose="020B0502040204020203" pitchFamily="34" charset="0"/>
              </a:rPr>
              <a:t>HPV 58: 4%</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12</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0"/>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Epidémiologie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2" name="Image 1">
            <a:extLst>
              <a:ext uri="{FF2B5EF4-FFF2-40B4-BE49-F238E27FC236}">
                <a16:creationId xmlns:a16="http://schemas.microsoft.com/office/drawing/2014/main" id="{D2C9CA2D-D32D-8A56-C789-AC123C80CC1D}"/>
              </a:ext>
            </a:extLst>
          </p:cNvPr>
          <p:cNvPicPr>
            <a:picLocks noChangeAspect="1"/>
          </p:cNvPicPr>
          <p:nvPr/>
        </p:nvPicPr>
        <p:blipFill>
          <a:blip r:embed="rId3"/>
          <a:stretch>
            <a:fillRect/>
          </a:stretch>
        </p:blipFill>
        <p:spPr>
          <a:xfrm>
            <a:off x="6836228" y="1153909"/>
            <a:ext cx="5355772" cy="5109185"/>
          </a:xfrm>
          <a:prstGeom prst="rect">
            <a:avLst/>
          </a:prstGeom>
        </p:spPr>
      </p:pic>
    </p:spTree>
    <p:extLst>
      <p:ext uri="{BB962C8B-B14F-4D97-AF65-F5344CB8AC3E}">
        <p14:creationId xmlns:p14="http://schemas.microsoft.com/office/powerpoint/2010/main" val="451318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13</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33799"/>
            <a:ext cx="9862033" cy="615553"/>
          </a:xfrm>
          <a:prstGeom prst="rect">
            <a:avLst/>
          </a:prstGeom>
          <a:noFill/>
        </p:spPr>
        <p:txBody>
          <a:bodyPr wrap="square" lIns="0" tIns="0" rIns="0" bIns="0" rtlCol="0" anchor="ctr">
            <a:spAutoFit/>
          </a:bodyPr>
          <a:lstStyle/>
          <a:p>
            <a:r>
              <a:rPr lang="fr-FR" sz="4000" b="1" dirty="0">
                <a:solidFill>
                  <a:srgbClr val="7030A0"/>
                </a:solidFill>
                <a:latin typeface="+mj-lt"/>
              </a:rPr>
              <a:t>Epidémiologie</a:t>
            </a:r>
            <a:endParaRPr lang="id-ID" sz="40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2" name="Image 1">
            <a:extLst>
              <a:ext uri="{FF2B5EF4-FFF2-40B4-BE49-F238E27FC236}">
                <a16:creationId xmlns:a16="http://schemas.microsoft.com/office/drawing/2014/main" id="{E681225B-9F3F-6ED8-F621-1D5CDBACD53C}"/>
              </a:ext>
            </a:extLst>
          </p:cNvPr>
          <p:cNvPicPr>
            <a:picLocks noChangeAspect="1"/>
          </p:cNvPicPr>
          <p:nvPr/>
        </p:nvPicPr>
        <p:blipFill>
          <a:blip r:embed="rId3"/>
          <a:stretch>
            <a:fillRect/>
          </a:stretch>
        </p:blipFill>
        <p:spPr>
          <a:xfrm>
            <a:off x="4329969" y="905728"/>
            <a:ext cx="7862031" cy="5858087"/>
          </a:xfrm>
          <a:prstGeom prst="rect">
            <a:avLst/>
          </a:prstGeom>
        </p:spPr>
      </p:pic>
      <p:pic>
        <p:nvPicPr>
          <p:cNvPr id="4" name="Image 3">
            <a:extLst>
              <a:ext uri="{FF2B5EF4-FFF2-40B4-BE49-F238E27FC236}">
                <a16:creationId xmlns:a16="http://schemas.microsoft.com/office/drawing/2014/main" id="{EC84CF6F-D90E-3224-9946-E1DBFFE13B1A}"/>
              </a:ext>
            </a:extLst>
          </p:cNvPr>
          <p:cNvPicPr>
            <a:picLocks noChangeAspect="1"/>
          </p:cNvPicPr>
          <p:nvPr/>
        </p:nvPicPr>
        <p:blipFill>
          <a:blip r:embed="rId4"/>
          <a:stretch>
            <a:fillRect/>
          </a:stretch>
        </p:blipFill>
        <p:spPr>
          <a:xfrm>
            <a:off x="0" y="807802"/>
            <a:ext cx="4401178" cy="2991887"/>
          </a:xfrm>
          <a:prstGeom prst="rect">
            <a:avLst/>
          </a:prstGeom>
        </p:spPr>
      </p:pic>
    </p:spTree>
    <p:extLst>
      <p:ext uri="{BB962C8B-B14F-4D97-AF65-F5344CB8AC3E}">
        <p14:creationId xmlns:p14="http://schemas.microsoft.com/office/powerpoint/2010/main" val="1193079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5797100"/>
          </a:xfrm>
          <a:prstGeom prst="rect">
            <a:avLst/>
          </a:prstGeom>
          <a:noFill/>
        </p:spPr>
        <p:txBody>
          <a:bodyPr wrap="square" rtlCol="0">
            <a:spAutoFit/>
          </a:bodyPr>
          <a:lstStyle/>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Analytique</a:t>
            </a:r>
          </a:p>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 Facteurs de risque</a:t>
            </a:r>
          </a:p>
          <a:p>
            <a:pPr algn="just">
              <a:lnSpc>
                <a:spcPts val="3400"/>
              </a:lnSpc>
              <a:spcAft>
                <a:spcPts val="1200"/>
              </a:spcAft>
              <a:buClr>
                <a:srgbClr val="FE5E55"/>
              </a:buClr>
            </a:pPr>
            <a:r>
              <a:rPr lang="fr-FR" sz="2800" b="1" dirty="0">
                <a:solidFill>
                  <a:srgbClr val="002060"/>
                </a:solidFill>
                <a:latin typeface="Arial Narrow" panose="020B0606020202030204" pitchFamily="34" charset="0"/>
                <a:cs typeface="Segoe UI" panose="020B0502040204020203" pitchFamily="34" charset="0"/>
              </a:rPr>
              <a:t>Cofacteurs</a:t>
            </a:r>
          </a:p>
          <a:p>
            <a:pPr algn="just">
              <a:lnSpc>
                <a:spcPts val="3400"/>
              </a:lnSpc>
              <a:spcAft>
                <a:spcPts val="1200"/>
              </a:spcAft>
              <a:buClr>
                <a:srgbClr val="FE5E55"/>
              </a:buClr>
            </a:pPr>
            <a:r>
              <a:rPr lang="fr-FR" sz="2800" b="1" dirty="0">
                <a:solidFill>
                  <a:srgbClr val="FF0000"/>
                </a:solidFill>
                <a:latin typeface="Arial Narrow" panose="020B0606020202030204" pitchFamily="34" charset="0"/>
                <a:cs typeface="Segoe UI" panose="020B0502040204020203" pitchFamily="34" charset="0"/>
              </a:rPr>
              <a:t>Facteurs sexuels</a:t>
            </a:r>
          </a:p>
          <a:p>
            <a:pPr algn="just">
              <a:lnSpc>
                <a:spcPts val="3400"/>
              </a:lnSpc>
              <a:spcAft>
                <a:spcPts val="1200"/>
              </a:spcAft>
              <a:buClr>
                <a:srgbClr val="FE5E55"/>
              </a:buClr>
            </a:pPr>
            <a:r>
              <a:rPr lang="fr-FR" sz="2800" b="1" dirty="0">
                <a:solidFill>
                  <a:srgbClr val="0070C0"/>
                </a:solidFill>
                <a:latin typeface="Arial Narrow" panose="020B0606020202030204" pitchFamily="34" charset="0"/>
                <a:cs typeface="Segoe UI" panose="020B0502040204020203" pitchFamily="34" charset="0"/>
              </a:rPr>
              <a:t>Comportement sexuel femme</a:t>
            </a:r>
          </a:p>
          <a:p>
            <a:pPr lvl="1"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Précocité des rapports sexuels</a:t>
            </a:r>
          </a:p>
          <a:p>
            <a:pPr lvl="1"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Mariages précoces</a:t>
            </a:r>
          </a:p>
          <a:p>
            <a:pPr lvl="1"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Multipartenariat</a:t>
            </a:r>
          </a:p>
          <a:p>
            <a:pPr algn="just">
              <a:lnSpc>
                <a:spcPts val="3400"/>
              </a:lnSpc>
              <a:spcAft>
                <a:spcPts val="1200"/>
              </a:spcAft>
              <a:buClr>
                <a:srgbClr val="FE5E55"/>
              </a:buClr>
            </a:pPr>
            <a:r>
              <a:rPr lang="fr-FR" sz="2800" b="1" dirty="0">
                <a:solidFill>
                  <a:srgbClr val="0070C0"/>
                </a:solidFill>
                <a:latin typeface="Arial Narrow" panose="020B0606020202030204" pitchFamily="34" charset="0"/>
                <a:cs typeface="Segoe UI" panose="020B0502040204020203" pitchFamily="34" charset="0"/>
              </a:rPr>
              <a:t>Comportement sexuel homme</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14</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Epidemiologie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416817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5797100"/>
          </a:xfrm>
          <a:prstGeom prst="rect">
            <a:avLst/>
          </a:prstGeom>
          <a:noFill/>
        </p:spPr>
        <p:txBody>
          <a:bodyPr wrap="square" rtlCol="0">
            <a:spAutoFit/>
          </a:bodyPr>
          <a:lstStyle/>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Analytique</a:t>
            </a:r>
          </a:p>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 Facteurs de risque</a:t>
            </a:r>
          </a:p>
          <a:p>
            <a:pPr algn="just">
              <a:lnSpc>
                <a:spcPts val="3400"/>
              </a:lnSpc>
              <a:spcAft>
                <a:spcPts val="1200"/>
              </a:spcAft>
              <a:buClr>
                <a:srgbClr val="FE5E55"/>
              </a:buClr>
            </a:pPr>
            <a:r>
              <a:rPr lang="fr-FR" sz="2800" b="1" dirty="0">
                <a:solidFill>
                  <a:srgbClr val="002060"/>
                </a:solidFill>
                <a:latin typeface="Arial Narrow" panose="020B0606020202030204" pitchFamily="34" charset="0"/>
                <a:cs typeface="Segoe UI" panose="020B0502040204020203" pitchFamily="34" charset="0"/>
              </a:rPr>
              <a:t>Cofacteurs</a:t>
            </a:r>
          </a:p>
          <a:p>
            <a:pPr algn="just">
              <a:lnSpc>
                <a:spcPts val="3400"/>
              </a:lnSpc>
              <a:spcAft>
                <a:spcPts val="1200"/>
              </a:spcAft>
              <a:buClr>
                <a:srgbClr val="FE5E55"/>
              </a:buClr>
            </a:pPr>
            <a:r>
              <a:rPr lang="fr-FR" sz="2800" b="1" dirty="0">
                <a:solidFill>
                  <a:srgbClr val="FF0000"/>
                </a:solidFill>
                <a:latin typeface="Arial Narrow" panose="020B0606020202030204" pitchFamily="34" charset="0"/>
                <a:cs typeface="Segoe UI" panose="020B0502040204020203" pitchFamily="34" charset="0"/>
              </a:rPr>
              <a:t>Facteurs sexuels</a:t>
            </a:r>
          </a:p>
          <a:p>
            <a:pPr algn="just">
              <a:lnSpc>
                <a:spcPts val="3400"/>
              </a:lnSpc>
              <a:spcAft>
                <a:spcPts val="1200"/>
              </a:spcAft>
              <a:buClr>
                <a:srgbClr val="FE5E55"/>
              </a:buClr>
            </a:pPr>
            <a:r>
              <a:rPr lang="fr-FR" sz="2800" b="1" dirty="0">
                <a:solidFill>
                  <a:srgbClr val="0070C0"/>
                </a:solidFill>
                <a:latin typeface="Arial Narrow" panose="020B0606020202030204" pitchFamily="34" charset="0"/>
                <a:cs typeface="Segoe UI" panose="020B0502040204020203" pitchFamily="34" charset="0"/>
              </a:rPr>
              <a:t>Comportement sexuel femme</a:t>
            </a:r>
          </a:p>
          <a:p>
            <a:pPr lvl="1"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Précocité des rapports sexuels</a:t>
            </a:r>
          </a:p>
          <a:p>
            <a:pPr lvl="1"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Mariages précoces</a:t>
            </a:r>
          </a:p>
          <a:p>
            <a:pPr lvl="1"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Multipartenariat</a:t>
            </a:r>
          </a:p>
          <a:p>
            <a:pPr algn="just">
              <a:lnSpc>
                <a:spcPts val="3400"/>
              </a:lnSpc>
              <a:spcAft>
                <a:spcPts val="1200"/>
              </a:spcAft>
              <a:buClr>
                <a:srgbClr val="FE5E55"/>
              </a:buClr>
            </a:pPr>
            <a:r>
              <a:rPr lang="fr-FR" sz="2800" b="1" dirty="0">
                <a:solidFill>
                  <a:srgbClr val="0070C0"/>
                </a:solidFill>
                <a:latin typeface="Arial Narrow" panose="020B0606020202030204" pitchFamily="34" charset="0"/>
                <a:cs typeface="Segoe UI" panose="020B0502040204020203" pitchFamily="34" charset="0"/>
              </a:rPr>
              <a:t>Comportement sexuel homme</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15</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Epidemiologie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1855499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6089488"/>
          </a:xfrm>
          <a:prstGeom prst="rect">
            <a:avLst/>
          </a:prstGeom>
          <a:noFill/>
        </p:spPr>
        <p:txBody>
          <a:bodyPr wrap="square" rtlCol="0">
            <a:spAutoFit/>
          </a:bodyPr>
          <a:lstStyle/>
          <a:p>
            <a:pPr algn="just">
              <a:lnSpc>
                <a:spcPct val="150000"/>
              </a:lnSpc>
              <a:spcAft>
                <a:spcPts val="1200"/>
              </a:spcAft>
              <a:buClr>
                <a:srgbClr val="FE5E55"/>
              </a:buClr>
            </a:pPr>
            <a:r>
              <a:rPr lang="fr-FR" sz="2800" b="1" dirty="0">
                <a:solidFill>
                  <a:srgbClr val="7030A0"/>
                </a:solidFill>
                <a:latin typeface="Arial Narrow" panose="020B0606020202030204" pitchFamily="34" charset="0"/>
                <a:cs typeface="Segoe UI" panose="020B0502040204020203" pitchFamily="34" charset="0"/>
              </a:rPr>
              <a:t>Analytique</a:t>
            </a:r>
          </a:p>
          <a:p>
            <a:pPr algn="just">
              <a:lnSpc>
                <a:spcPct val="150000"/>
              </a:lnSpc>
              <a:spcAft>
                <a:spcPts val="1200"/>
              </a:spcAft>
              <a:buClr>
                <a:srgbClr val="FE5E55"/>
              </a:buClr>
            </a:pPr>
            <a:r>
              <a:rPr lang="fr-FR" sz="2800" b="1" dirty="0">
                <a:solidFill>
                  <a:srgbClr val="7030A0"/>
                </a:solidFill>
                <a:latin typeface="Arial Narrow" panose="020B0606020202030204" pitchFamily="34" charset="0"/>
                <a:cs typeface="Segoe UI" panose="020B0502040204020203" pitchFamily="34" charset="0"/>
              </a:rPr>
              <a:t>- Facteurs de risque</a:t>
            </a:r>
          </a:p>
          <a:p>
            <a:pPr algn="just">
              <a:lnSpc>
                <a:spcPct val="150000"/>
              </a:lnSpc>
              <a:spcAft>
                <a:spcPts val="1200"/>
              </a:spcAft>
              <a:buClr>
                <a:srgbClr val="FE5E55"/>
              </a:buClr>
            </a:pPr>
            <a:r>
              <a:rPr lang="fr-FR" sz="2800" b="1" dirty="0">
                <a:solidFill>
                  <a:srgbClr val="002060"/>
                </a:solidFill>
                <a:latin typeface="Arial Narrow" panose="020B0606020202030204" pitchFamily="34" charset="0"/>
                <a:cs typeface="Segoe UI" panose="020B0502040204020203" pitchFamily="34" charset="0"/>
              </a:rPr>
              <a:t>Cofacteurs</a:t>
            </a:r>
          </a:p>
          <a:p>
            <a:pPr algn="just">
              <a:lnSpc>
                <a:spcPct val="150000"/>
              </a:lnSpc>
              <a:spcAft>
                <a:spcPts val="1200"/>
              </a:spcAft>
              <a:buClr>
                <a:srgbClr val="FE5E55"/>
              </a:buClr>
            </a:pPr>
            <a:r>
              <a:rPr lang="fr-FR" sz="2800" b="1" dirty="0">
                <a:solidFill>
                  <a:srgbClr val="FF0000"/>
                </a:solidFill>
                <a:latin typeface="Arial Narrow" panose="020B0606020202030204" pitchFamily="34" charset="0"/>
                <a:cs typeface="Segoe UI" panose="020B0502040204020203" pitchFamily="34" charset="0"/>
              </a:rPr>
              <a:t>Conditions socio-économiques défavorables</a:t>
            </a:r>
          </a:p>
          <a:p>
            <a:pPr algn="just">
              <a:lnSpc>
                <a:spcPct val="150000"/>
              </a:lnSpc>
              <a:spcAft>
                <a:spcPts val="1200"/>
              </a:spcAft>
              <a:buClr>
                <a:srgbClr val="FE5E55"/>
              </a:buClr>
            </a:pPr>
            <a:r>
              <a:rPr lang="fr-FR" sz="2800" dirty="0">
                <a:latin typeface="Arial Narrow" panose="020B0606020202030204" pitchFamily="34" charset="0"/>
                <a:cs typeface="Segoe UI" panose="020B0502040204020203" pitchFamily="34" charset="0"/>
              </a:rPr>
              <a:t>Habitat rural</a:t>
            </a:r>
          </a:p>
          <a:p>
            <a:pPr algn="just">
              <a:lnSpc>
                <a:spcPct val="150000"/>
              </a:lnSpc>
              <a:spcAft>
                <a:spcPts val="1200"/>
              </a:spcAft>
              <a:buClr>
                <a:srgbClr val="FE5E55"/>
              </a:buClr>
            </a:pPr>
            <a:r>
              <a:rPr lang="fr-FR" sz="2800" dirty="0">
                <a:latin typeface="Arial Narrow" panose="020B0606020202030204" pitchFamily="34" charset="0"/>
                <a:cs typeface="Segoe UI" panose="020B0502040204020203" pitchFamily="34" charset="0"/>
              </a:rPr>
              <a:t>Pauvreté</a:t>
            </a:r>
          </a:p>
          <a:p>
            <a:pPr algn="just">
              <a:lnSpc>
                <a:spcPct val="150000"/>
              </a:lnSpc>
              <a:spcAft>
                <a:spcPts val="1200"/>
              </a:spcAft>
              <a:buClr>
                <a:srgbClr val="FE5E55"/>
              </a:buClr>
            </a:pPr>
            <a:r>
              <a:rPr lang="fr-FR" sz="2800" dirty="0">
                <a:latin typeface="Arial Narrow" panose="020B0606020202030204" pitchFamily="34" charset="0"/>
                <a:cs typeface="Segoe UI" panose="020B0502040204020203" pitchFamily="34" charset="0"/>
              </a:rPr>
              <a:t>Carences alimentaires ( Fer, Zinc, Sélénium)</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16</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Epidemiologie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1367644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5897064"/>
          </a:xfrm>
          <a:prstGeom prst="rect">
            <a:avLst/>
          </a:prstGeom>
          <a:noFill/>
        </p:spPr>
        <p:txBody>
          <a:bodyPr wrap="square" rtlCol="0">
            <a:spAutoFit/>
          </a:bodyPr>
          <a:lstStyle/>
          <a:p>
            <a:pPr algn="just">
              <a:lnSpc>
                <a:spcPct val="200000"/>
              </a:lnSpc>
              <a:spcAft>
                <a:spcPts val="1200"/>
              </a:spcAft>
              <a:buClr>
                <a:srgbClr val="FE5E55"/>
              </a:buClr>
            </a:pPr>
            <a:r>
              <a:rPr lang="fr-FR" sz="2800" b="1" dirty="0">
                <a:solidFill>
                  <a:srgbClr val="7030A0"/>
                </a:solidFill>
                <a:latin typeface="Arial Narrow" panose="020B0606020202030204" pitchFamily="34" charset="0"/>
                <a:cs typeface="Segoe UI" panose="020B0502040204020203" pitchFamily="34" charset="0"/>
              </a:rPr>
              <a:t>Analytique</a:t>
            </a:r>
          </a:p>
          <a:p>
            <a:pPr algn="just">
              <a:lnSpc>
                <a:spcPct val="200000"/>
              </a:lnSpc>
              <a:spcAft>
                <a:spcPts val="1200"/>
              </a:spcAft>
              <a:buClr>
                <a:srgbClr val="FE5E55"/>
              </a:buClr>
            </a:pPr>
            <a:r>
              <a:rPr lang="fr-FR" sz="2800" b="1" dirty="0">
                <a:solidFill>
                  <a:srgbClr val="7030A0"/>
                </a:solidFill>
                <a:latin typeface="Arial Narrow" panose="020B0606020202030204" pitchFamily="34" charset="0"/>
                <a:cs typeface="Segoe UI" panose="020B0502040204020203" pitchFamily="34" charset="0"/>
              </a:rPr>
              <a:t>- Facteurs de risque</a:t>
            </a:r>
          </a:p>
          <a:p>
            <a:pPr algn="just">
              <a:lnSpc>
                <a:spcPct val="200000"/>
              </a:lnSpc>
              <a:spcAft>
                <a:spcPts val="1200"/>
              </a:spcAft>
              <a:buClr>
                <a:srgbClr val="FE5E55"/>
              </a:buClr>
            </a:pPr>
            <a:r>
              <a:rPr lang="fr-FR" sz="2800" b="1" dirty="0">
                <a:solidFill>
                  <a:srgbClr val="002060"/>
                </a:solidFill>
                <a:latin typeface="Arial Narrow" panose="020B0606020202030204" pitchFamily="34" charset="0"/>
                <a:cs typeface="Segoe UI" panose="020B0502040204020203" pitchFamily="34" charset="0"/>
              </a:rPr>
              <a:t>Cofacteurs</a:t>
            </a:r>
          </a:p>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Facteurs génétiques</a:t>
            </a:r>
          </a:p>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Maladies auto-immunes</a:t>
            </a:r>
          </a:p>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VIH-SIDA</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17</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Epidemiologie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2531044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5797100"/>
          </a:xfrm>
          <a:prstGeom prst="rect">
            <a:avLst/>
          </a:prstGeom>
          <a:noFill/>
        </p:spPr>
        <p:txBody>
          <a:bodyPr wrap="square" rtlCol="0">
            <a:spAutoFit/>
          </a:bodyPr>
          <a:lstStyle/>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Analytique</a:t>
            </a:r>
          </a:p>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 Facteurs de risque</a:t>
            </a:r>
          </a:p>
          <a:p>
            <a:pPr algn="just">
              <a:lnSpc>
                <a:spcPts val="3400"/>
              </a:lnSpc>
              <a:spcAft>
                <a:spcPts val="1200"/>
              </a:spcAft>
              <a:buClr>
                <a:srgbClr val="FE5E55"/>
              </a:buClr>
            </a:pPr>
            <a:r>
              <a:rPr lang="fr-FR" sz="2800" b="1" dirty="0">
                <a:solidFill>
                  <a:srgbClr val="002060"/>
                </a:solidFill>
                <a:latin typeface="Arial Narrow" panose="020B0606020202030204" pitchFamily="34" charset="0"/>
                <a:cs typeface="Segoe UI" panose="020B0502040204020203" pitchFamily="34" charset="0"/>
              </a:rPr>
              <a:t>Cofacteurs</a:t>
            </a:r>
          </a:p>
          <a:p>
            <a:pPr algn="just">
              <a:lnSpc>
                <a:spcPts val="3400"/>
              </a:lnSpc>
              <a:spcAft>
                <a:spcPts val="1200"/>
              </a:spcAft>
              <a:buClr>
                <a:srgbClr val="FE5E55"/>
              </a:buClr>
            </a:pPr>
            <a:r>
              <a:rPr lang="fr-FR" sz="2800" b="1" dirty="0">
                <a:solidFill>
                  <a:srgbClr val="FF0000"/>
                </a:solidFill>
                <a:latin typeface="Arial Narrow" panose="020B0606020202030204" pitchFamily="34" charset="0"/>
                <a:cs typeface="Segoe UI" panose="020B0502040204020203" pitchFamily="34" charset="0"/>
              </a:rPr>
              <a:t>- Exposition aux fumées domestiques</a:t>
            </a:r>
          </a:p>
          <a:p>
            <a:pPr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Bois de chauffage</a:t>
            </a:r>
          </a:p>
          <a:p>
            <a:pPr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Bois de cuisson</a:t>
            </a:r>
          </a:p>
          <a:p>
            <a:pPr algn="just">
              <a:lnSpc>
                <a:spcPts val="3400"/>
              </a:lnSpc>
              <a:spcAft>
                <a:spcPts val="1200"/>
              </a:spcAft>
              <a:buClr>
                <a:srgbClr val="FE5E55"/>
              </a:buClr>
            </a:pPr>
            <a:r>
              <a:rPr lang="fr-FR" sz="2800" dirty="0">
                <a:latin typeface="Arial Narrow" panose="020B0606020202030204" pitchFamily="34" charset="0"/>
                <a:cs typeface="Segoe UI" panose="020B0502040204020203" pitchFamily="34" charset="0"/>
              </a:rPr>
              <a:t>Encens</a:t>
            </a:r>
          </a:p>
          <a:p>
            <a:pPr algn="just">
              <a:lnSpc>
                <a:spcPts val="3400"/>
              </a:lnSpc>
              <a:spcAft>
                <a:spcPts val="1200"/>
              </a:spcAft>
              <a:buClr>
                <a:srgbClr val="FE5E55"/>
              </a:buClr>
            </a:pPr>
            <a:r>
              <a:rPr lang="fr-FR" sz="2800" dirty="0">
                <a:solidFill>
                  <a:srgbClr val="FF0000"/>
                </a:solidFill>
                <a:latin typeface="Arial Narrow" panose="020B0606020202030204" pitchFamily="34" charset="0"/>
                <a:cs typeface="Segoe UI" panose="020B0502040204020203" pitchFamily="34" charset="0"/>
              </a:rPr>
              <a:t>- Alcool</a:t>
            </a:r>
          </a:p>
          <a:p>
            <a:pPr algn="just">
              <a:lnSpc>
                <a:spcPts val="3400"/>
              </a:lnSpc>
              <a:spcAft>
                <a:spcPts val="1200"/>
              </a:spcAft>
              <a:buClr>
                <a:srgbClr val="FE5E55"/>
              </a:buClr>
            </a:pPr>
            <a:r>
              <a:rPr lang="fr-FR" sz="2800" dirty="0">
                <a:solidFill>
                  <a:srgbClr val="FF0000"/>
                </a:solidFill>
                <a:latin typeface="Arial Narrow" panose="020B0606020202030204" pitchFamily="34" charset="0"/>
                <a:cs typeface="Segoe UI" panose="020B0502040204020203" pitchFamily="34" charset="0"/>
              </a:rPr>
              <a:t>-Tabac</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18</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Epidemiologie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2" name="Image 1">
            <a:extLst>
              <a:ext uri="{FF2B5EF4-FFF2-40B4-BE49-F238E27FC236}">
                <a16:creationId xmlns:a16="http://schemas.microsoft.com/office/drawing/2014/main" id="{3863729C-444F-78BA-43E5-8E92C9E94508}"/>
              </a:ext>
            </a:extLst>
          </p:cNvPr>
          <p:cNvPicPr>
            <a:picLocks noChangeAspect="1"/>
          </p:cNvPicPr>
          <p:nvPr/>
        </p:nvPicPr>
        <p:blipFill>
          <a:blip r:embed="rId3"/>
          <a:stretch>
            <a:fillRect/>
          </a:stretch>
        </p:blipFill>
        <p:spPr>
          <a:xfrm>
            <a:off x="6447360" y="801979"/>
            <a:ext cx="5157496" cy="5461115"/>
          </a:xfrm>
          <a:prstGeom prst="rect">
            <a:avLst/>
          </a:prstGeom>
        </p:spPr>
      </p:pic>
    </p:spTree>
    <p:extLst>
      <p:ext uri="{BB962C8B-B14F-4D97-AF65-F5344CB8AC3E}">
        <p14:creationId xmlns:p14="http://schemas.microsoft.com/office/powerpoint/2010/main" val="755958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F416E5A-1BD7-4A6F-89D8-6EB3155F191D}"/>
              </a:ext>
            </a:extLst>
          </p:cNvPr>
          <p:cNvSpPr txBox="1"/>
          <p:nvPr/>
        </p:nvSpPr>
        <p:spPr>
          <a:xfrm>
            <a:off x="9596850" y="4153805"/>
            <a:ext cx="2423160" cy="307777"/>
          </a:xfrm>
          <a:prstGeom prst="rect">
            <a:avLst/>
          </a:prstGeom>
          <a:noFill/>
        </p:spPr>
        <p:txBody>
          <a:bodyPr wrap="square" rtlCol="0">
            <a:spAutoFit/>
          </a:bodyPr>
          <a:lstStyle/>
          <a:p>
            <a:pPr algn="r"/>
            <a:r>
              <a:rPr lang="nl-NL" sz="1400" dirty="0">
                <a:solidFill>
                  <a:srgbClr val="7030A0"/>
                </a:solidFill>
                <a:latin typeface="+mj-lt"/>
                <a:cs typeface="Arial" panose="020B0604020202020204" pitchFamily="34" charset="0"/>
              </a:rPr>
              <a:t>https://congres-sscpp.org</a:t>
            </a:r>
          </a:p>
        </p:txBody>
      </p:sp>
      <p:pic>
        <p:nvPicPr>
          <p:cNvPr id="5" name="Image 4">
            <a:extLst>
              <a:ext uri="{FF2B5EF4-FFF2-40B4-BE49-F238E27FC236}">
                <a16:creationId xmlns:a16="http://schemas.microsoft.com/office/drawing/2014/main" id="{98E3B480-D8F0-4564-978D-A1CD26ABD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813" y="464167"/>
            <a:ext cx="1924373" cy="1924373"/>
          </a:xfrm>
          <a:prstGeom prst="rect">
            <a:avLst/>
          </a:prstGeom>
        </p:spPr>
      </p:pic>
      <p:cxnSp>
        <p:nvCxnSpPr>
          <p:cNvPr id="10" name="Connecteur droit 9">
            <a:extLst>
              <a:ext uri="{FF2B5EF4-FFF2-40B4-BE49-F238E27FC236}">
                <a16:creationId xmlns:a16="http://schemas.microsoft.com/office/drawing/2014/main" id="{7FC4ED63-6DDC-49E6-9D8E-945339FC38DA}"/>
              </a:ext>
            </a:extLst>
          </p:cNvPr>
          <p:cNvCxnSpPr>
            <a:cxnSpLocks/>
          </p:cNvCxnSpPr>
          <p:nvPr/>
        </p:nvCxnSpPr>
        <p:spPr>
          <a:xfrm>
            <a:off x="265176" y="4087368"/>
            <a:ext cx="11667744"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61E1A8D-F0CD-419A-8A44-A3B9910BF634}"/>
              </a:ext>
            </a:extLst>
          </p:cNvPr>
          <p:cNvSpPr txBox="1"/>
          <p:nvPr/>
        </p:nvSpPr>
        <p:spPr>
          <a:xfrm>
            <a:off x="289123" y="2388511"/>
            <a:ext cx="12094028" cy="1569660"/>
          </a:xfrm>
          <a:prstGeom prst="rect">
            <a:avLst/>
          </a:prstGeom>
          <a:noFill/>
        </p:spPr>
        <p:txBody>
          <a:bodyPr wrap="square" rtlCol="0">
            <a:spAutoFit/>
          </a:bodyPr>
          <a:lstStyle/>
          <a:p>
            <a:r>
              <a:rPr lang="fr-FR" sz="4800" b="1" dirty="0">
                <a:solidFill>
                  <a:srgbClr val="7030A0"/>
                </a:solidFill>
                <a:latin typeface="+mj-lt"/>
              </a:rPr>
              <a:t>Cancers du col utérin au Sénégal: état des lieux, obstacles, perspectives </a:t>
            </a:r>
          </a:p>
        </p:txBody>
      </p:sp>
      <p:sp>
        <p:nvSpPr>
          <p:cNvPr id="15" name="ZoneTexte 14">
            <a:extLst>
              <a:ext uri="{FF2B5EF4-FFF2-40B4-BE49-F238E27FC236}">
                <a16:creationId xmlns:a16="http://schemas.microsoft.com/office/drawing/2014/main" id="{89223844-4285-41F2-9C2D-A2A1184644A3}"/>
              </a:ext>
            </a:extLst>
          </p:cNvPr>
          <p:cNvSpPr txBox="1"/>
          <p:nvPr/>
        </p:nvSpPr>
        <p:spPr>
          <a:xfrm>
            <a:off x="289123" y="4412200"/>
            <a:ext cx="11439144" cy="1938992"/>
          </a:xfrm>
          <a:prstGeom prst="rect">
            <a:avLst/>
          </a:prstGeom>
          <a:noFill/>
        </p:spPr>
        <p:txBody>
          <a:bodyPr wrap="square" rtlCol="0">
            <a:spAutoFit/>
          </a:bodyPr>
          <a:lstStyle/>
          <a:p>
            <a:pPr>
              <a:spcAft>
                <a:spcPts val="1200"/>
              </a:spcAft>
            </a:pPr>
            <a:r>
              <a:rPr lang="fr-FR" sz="2000" b="1" dirty="0">
                <a:latin typeface="+mj-lt"/>
              </a:rPr>
              <a:t>Pr Omar GASSAMA</a:t>
            </a:r>
          </a:p>
          <a:p>
            <a:r>
              <a:rPr lang="fr-FR" dirty="0"/>
              <a:t>Gynécologie-Obstétricien, Colposcopiste-HPV et pathologies associées</a:t>
            </a:r>
          </a:p>
          <a:p>
            <a:r>
              <a:rPr lang="fr-FR" dirty="0"/>
              <a:t>Université Cheikh Anta DIOP, Dakar, Sénégal</a:t>
            </a:r>
          </a:p>
          <a:p>
            <a:r>
              <a:rPr lang="fr-FR" dirty="0"/>
              <a:t>Clinique Gynécologique et Obstétricale, CHU Aristide LE DANTEC</a:t>
            </a:r>
          </a:p>
          <a:p>
            <a:r>
              <a:rPr lang="fr-FR" dirty="0"/>
              <a:t>Institut du Col Utérin de Dakar (ICOLDAK), Dakar, Sénégal/https://</a:t>
            </a:r>
            <a:r>
              <a:rPr lang="fr-FR" dirty="0" err="1"/>
              <a:t>icoldak.com</a:t>
            </a:r>
            <a:r>
              <a:rPr lang="fr-FR" dirty="0"/>
              <a:t>/</a:t>
            </a:r>
          </a:p>
          <a:p>
            <a:r>
              <a:rPr lang="fr-FR" b="1" dirty="0"/>
              <a:t>Email:</a:t>
            </a:r>
            <a:r>
              <a:rPr lang="fr-FR" dirty="0"/>
              <a:t> omar.gassama@ucad.edu.sn</a:t>
            </a:r>
          </a:p>
        </p:txBody>
      </p:sp>
      <p:pic>
        <p:nvPicPr>
          <p:cNvPr id="2" name="Picture 6" descr="age1image8424">
            <a:extLst>
              <a:ext uri="{FF2B5EF4-FFF2-40B4-BE49-F238E27FC236}">
                <a16:creationId xmlns:a16="http://schemas.microsoft.com/office/drawing/2014/main" id="{70E0CAFD-9139-0C7A-5FB9-F51A7F62F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42" y="371577"/>
            <a:ext cx="1860826" cy="18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PVS - International Papillomavirus Society">
            <a:extLst>
              <a:ext uri="{FF2B5EF4-FFF2-40B4-BE49-F238E27FC236}">
                <a16:creationId xmlns:a16="http://schemas.microsoft.com/office/drawing/2014/main" id="{A46632B9-A778-858E-27E9-4F40696FE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2810" y="195446"/>
            <a:ext cx="3417200" cy="192568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1F59B3A2-96E3-68E2-1E26-A0A7D1248B59}"/>
              </a:ext>
            </a:extLst>
          </p:cNvPr>
          <p:cNvSpPr>
            <a:spLocks noGrp="1"/>
          </p:cNvSpPr>
          <p:nvPr>
            <p:ph type="sldNum" sz="quarter" idx="12"/>
          </p:nvPr>
        </p:nvSpPr>
        <p:spPr/>
        <p:txBody>
          <a:bodyPr/>
          <a:lstStyle/>
          <a:p>
            <a:fld id="{E08D205E-34E0-4D4E-B6CF-D546C54444F4}" type="slidenum">
              <a:rPr lang="en-US" smtClean="0"/>
              <a:t>1</a:t>
            </a:fld>
            <a:endParaRPr lang="en-US"/>
          </a:p>
        </p:txBody>
      </p:sp>
    </p:spTree>
    <p:extLst>
      <p:ext uri="{BB962C8B-B14F-4D97-AF65-F5344CB8AC3E}">
        <p14:creationId xmlns:p14="http://schemas.microsoft.com/office/powerpoint/2010/main" val="605285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31805" y="929479"/>
            <a:ext cx="11623530"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Clinique/Circonstances de découverte</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19</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Diagnostic</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graphicFrame>
        <p:nvGraphicFramePr>
          <p:cNvPr id="2" name="Tableau 1">
            <a:extLst>
              <a:ext uri="{FF2B5EF4-FFF2-40B4-BE49-F238E27FC236}">
                <a16:creationId xmlns:a16="http://schemas.microsoft.com/office/drawing/2014/main" id="{56031474-57B0-7BB6-0E62-6C2814F6E088}"/>
              </a:ext>
            </a:extLst>
          </p:cNvPr>
          <p:cNvGraphicFramePr>
            <a:graphicFrameLocks noGrp="1"/>
          </p:cNvGraphicFramePr>
          <p:nvPr>
            <p:extLst>
              <p:ext uri="{D42A27DB-BD31-4B8C-83A1-F6EECF244321}">
                <p14:modId xmlns:p14="http://schemas.microsoft.com/office/powerpoint/2010/main" val="705595359"/>
              </p:ext>
            </p:extLst>
          </p:nvPr>
        </p:nvGraphicFramePr>
        <p:xfrm>
          <a:off x="117591" y="1517302"/>
          <a:ext cx="11842605" cy="3962400"/>
        </p:xfrm>
        <a:graphic>
          <a:graphicData uri="http://schemas.openxmlformats.org/drawingml/2006/table">
            <a:tbl>
              <a:tblPr firstRow="1" bandRow="1">
                <a:tableStyleId>{5C22544A-7EE6-4342-B048-85BDC9FD1C3A}</a:tableStyleId>
              </a:tblPr>
              <a:tblGrid>
                <a:gridCol w="3962271">
                  <a:extLst>
                    <a:ext uri="{9D8B030D-6E8A-4147-A177-3AD203B41FA5}">
                      <a16:colId xmlns:a16="http://schemas.microsoft.com/office/drawing/2014/main" val="3261378773"/>
                    </a:ext>
                  </a:extLst>
                </a:gridCol>
                <a:gridCol w="3940167">
                  <a:extLst>
                    <a:ext uri="{9D8B030D-6E8A-4147-A177-3AD203B41FA5}">
                      <a16:colId xmlns:a16="http://schemas.microsoft.com/office/drawing/2014/main" val="1301029036"/>
                    </a:ext>
                  </a:extLst>
                </a:gridCol>
                <a:gridCol w="3940167">
                  <a:extLst>
                    <a:ext uri="{9D8B030D-6E8A-4147-A177-3AD203B41FA5}">
                      <a16:colId xmlns:a16="http://schemas.microsoft.com/office/drawing/2014/main" val="2489397521"/>
                    </a:ext>
                  </a:extLst>
                </a:gridCol>
              </a:tblGrid>
              <a:tr h="498415">
                <a:tc>
                  <a:txBody>
                    <a:bodyPr/>
                    <a:lstStyle/>
                    <a:p>
                      <a:r>
                        <a:rPr lang="fr-FR" sz="2800" dirty="0"/>
                        <a:t>Signes cliniques </a:t>
                      </a:r>
                    </a:p>
                  </a:txBody>
                  <a:tcPr/>
                </a:tc>
                <a:tc>
                  <a:txBody>
                    <a:bodyPr/>
                    <a:lstStyle/>
                    <a:p>
                      <a:r>
                        <a:rPr lang="fr-FR" sz="2800" dirty="0"/>
                        <a:t>Effectif </a:t>
                      </a:r>
                    </a:p>
                  </a:txBody>
                  <a:tcPr/>
                </a:tc>
                <a:tc>
                  <a:txBody>
                    <a:bodyPr/>
                    <a:lstStyle/>
                    <a:p>
                      <a:r>
                        <a:rPr lang="fr-FR" sz="2800" dirty="0"/>
                        <a:t>Pourcentage</a:t>
                      </a:r>
                    </a:p>
                  </a:txBody>
                  <a:tcPr/>
                </a:tc>
                <a:extLst>
                  <a:ext uri="{0D108BD9-81ED-4DB2-BD59-A6C34878D82A}">
                    <a16:rowId xmlns:a16="http://schemas.microsoft.com/office/drawing/2014/main" val="3030427710"/>
                  </a:ext>
                </a:extLst>
              </a:tr>
              <a:tr h="881805">
                <a:tc>
                  <a:txBody>
                    <a:bodyPr/>
                    <a:lstStyle/>
                    <a:p>
                      <a:r>
                        <a:rPr lang="fr-FR" sz="2800" dirty="0"/>
                        <a:t>Métrorragies post-coïtales</a:t>
                      </a:r>
                    </a:p>
                  </a:txBody>
                  <a:tcPr/>
                </a:tc>
                <a:tc>
                  <a:txBody>
                    <a:bodyPr/>
                    <a:lstStyle/>
                    <a:p>
                      <a:r>
                        <a:rPr lang="fr-FR" sz="2800" dirty="0"/>
                        <a:t>530</a:t>
                      </a:r>
                    </a:p>
                  </a:txBody>
                  <a:tcPr/>
                </a:tc>
                <a:tc>
                  <a:txBody>
                    <a:bodyPr/>
                    <a:lstStyle/>
                    <a:p>
                      <a:r>
                        <a:rPr lang="fr-FR" sz="2800" dirty="0"/>
                        <a:t>76,3%</a:t>
                      </a:r>
                    </a:p>
                  </a:txBody>
                  <a:tcPr/>
                </a:tc>
                <a:extLst>
                  <a:ext uri="{0D108BD9-81ED-4DB2-BD59-A6C34878D82A}">
                    <a16:rowId xmlns:a16="http://schemas.microsoft.com/office/drawing/2014/main" val="2731549671"/>
                  </a:ext>
                </a:extLst>
              </a:tr>
              <a:tr h="88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t>Douleurs pelviennes</a:t>
                      </a:r>
                    </a:p>
                    <a:p>
                      <a:endParaRPr lang="fr-FR" sz="2800" dirty="0"/>
                    </a:p>
                  </a:txBody>
                  <a:tcPr/>
                </a:tc>
                <a:tc>
                  <a:txBody>
                    <a:bodyPr/>
                    <a:lstStyle/>
                    <a:p>
                      <a:r>
                        <a:rPr lang="fr-FR" sz="2800" dirty="0"/>
                        <a:t>132</a:t>
                      </a:r>
                    </a:p>
                  </a:txBody>
                  <a:tcPr/>
                </a:tc>
                <a:tc>
                  <a:txBody>
                    <a:bodyPr/>
                    <a:lstStyle/>
                    <a:p>
                      <a:r>
                        <a:rPr lang="fr-FR" sz="2800" dirty="0"/>
                        <a:t>19%</a:t>
                      </a:r>
                    </a:p>
                  </a:txBody>
                  <a:tcPr/>
                </a:tc>
                <a:extLst>
                  <a:ext uri="{0D108BD9-81ED-4DB2-BD59-A6C34878D82A}">
                    <a16:rowId xmlns:a16="http://schemas.microsoft.com/office/drawing/2014/main" val="2863619195"/>
                  </a:ext>
                </a:extLst>
              </a:tr>
              <a:tr h="498415">
                <a:tc>
                  <a:txBody>
                    <a:bodyPr/>
                    <a:lstStyle/>
                    <a:p>
                      <a:r>
                        <a:rPr lang="fr-FR" sz="2800" dirty="0"/>
                        <a:t>Hydrorrhées</a:t>
                      </a:r>
                    </a:p>
                  </a:txBody>
                  <a:tcPr/>
                </a:tc>
                <a:tc>
                  <a:txBody>
                    <a:bodyPr/>
                    <a:lstStyle/>
                    <a:p>
                      <a:r>
                        <a:rPr lang="fr-FR" sz="2800" dirty="0"/>
                        <a:t>85</a:t>
                      </a:r>
                    </a:p>
                  </a:txBody>
                  <a:tcPr/>
                </a:tc>
                <a:tc>
                  <a:txBody>
                    <a:bodyPr/>
                    <a:lstStyle/>
                    <a:p>
                      <a:r>
                        <a:rPr lang="fr-FR" sz="2800" dirty="0"/>
                        <a:t>12,2%</a:t>
                      </a:r>
                    </a:p>
                  </a:txBody>
                  <a:tcPr/>
                </a:tc>
                <a:extLst>
                  <a:ext uri="{0D108BD9-81ED-4DB2-BD59-A6C34878D82A}">
                    <a16:rowId xmlns:a16="http://schemas.microsoft.com/office/drawing/2014/main" val="1826702766"/>
                  </a:ext>
                </a:extLst>
              </a:tr>
              <a:tr h="498415">
                <a:tc>
                  <a:txBody>
                    <a:bodyPr/>
                    <a:lstStyle/>
                    <a:p>
                      <a:r>
                        <a:rPr lang="fr-FR" sz="2800" dirty="0"/>
                        <a:t>Ménorragies</a:t>
                      </a:r>
                    </a:p>
                  </a:txBody>
                  <a:tcPr/>
                </a:tc>
                <a:tc>
                  <a:txBody>
                    <a:bodyPr/>
                    <a:lstStyle/>
                    <a:p>
                      <a:r>
                        <a:rPr lang="fr-FR" sz="2800" dirty="0"/>
                        <a:t>20</a:t>
                      </a:r>
                    </a:p>
                  </a:txBody>
                  <a:tcPr/>
                </a:tc>
                <a:tc>
                  <a:txBody>
                    <a:bodyPr/>
                    <a:lstStyle/>
                    <a:p>
                      <a:r>
                        <a:rPr lang="fr-FR" sz="2800" dirty="0"/>
                        <a:t>2,9%</a:t>
                      </a:r>
                    </a:p>
                  </a:txBody>
                  <a:tcPr/>
                </a:tc>
                <a:extLst>
                  <a:ext uri="{0D108BD9-81ED-4DB2-BD59-A6C34878D82A}">
                    <a16:rowId xmlns:a16="http://schemas.microsoft.com/office/drawing/2014/main" val="1551002154"/>
                  </a:ext>
                </a:extLst>
              </a:tr>
              <a:tr h="498415">
                <a:tc>
                  <a:txBody>
                    <a:bodyPr/>
                    <a:lstStyle/>
                    <a:p>
                      <a:r>
                        <a:rPr lang="fr-FR" sz="2800" dirty="0"/>
                        <a:t>Leucorrhées</a:t>
                      </a:r>
                    </a:p>
                  </a:txBody>
                  <a:tcPr/>
                </a:tc>
                <a:tc>
                  <a:txBody>
                    <a:bodyPr/>
                    <a:lstStyle/>
                    <a:p>
                      <a:r>
                        <a:rPr lang="fr-FR" sz="2800" dirty="0"/>
                        <a:t>11</a:t>
                      </a:r>
                    </a:p>
                  </a:txBody>
                  <a:tcPr/>
                </a:tc>
                <a:tc>
                  <a:txBody>
                    <a:bodyPr/>
                    <a:lstStyle/>
                    <a:p>
                      <a:r>
                        <a:rPr lang="fr-FR" sz="2800" dirty="0"/>
                        <a:t>1,6%</a:t>
                      </a:r>
                    </a:p>
                  </a:txBody>
                  <a:tcPr/>
                </a:tc>
                <a:extLst>
                  <a:ext uri="{0D108BD9-81ED-4DB2-BD59-A6C34878D82A}">
                    <a16:rowId xmlns:a16="http://schemas.microsoft.com/office/drawing/2014/main" val="1843261110"/>
                  </a:ext>
                </a:extLst>
              </a:tr>
            </a:tbl>
          </a:graphicData>
        </a:graphic>
      </p:graphicFrame>
      <p:sp>
        <p:nvSpPr>
          <p:cNvPr id="4" name="ZoneTexte 3">
            <a:extLst>
              <a:ext uri="{FF2B5EF4-FFF2-40B4-BE49-F238E27FC236}">
                <a16:creationId xmlns:a16="http://schemas.microsoft.com/office/drawing/2014/main" id="{3BEDD27D-7159-BD31-9844-6B9224E634C4}"/>
              </a:ext>
            </a:extLst>
          </p:cNvPr>
          <p:cNvSpPr txBox="1"/>
          <p:nvPr/>
        </p:nvSpPr>
        <p:spPr>
          <a:xfrm>
            <a:off x="271491" y="5478685"/>
            <a:ext cx="11842604" cy="523220"/>
          </a:xfrm>
          <a:prstGeom prst="rect">
            <a:avLst/>
          </a:prstGeom>
          <a:noFill/>
        </p:spPr>
        <p:txBody>
          <a:bodyPr wrap="square" rtlCol="0">
            <a:spAutoFit/>
          </a:bodyPr>
          <a:lstStyle/>
          <a:p>
            <a:r>
              <a:rPr lang="fr-FR" sz="2800" b="1" dirty="0">
                <a:solidFill>
                  <a:srgbClr val="C00000"/>
                </a:solidFill>
              </a:rPr>
              <a:t>Frottis cervico-utérin suspect de malignité: 85 (12,2%)</a:t>
            </a:r>
          </a:p>
        </p:txBody>
      </p:sp>
      <p:sp>
        <p:nvSpPr>
          <p:cNvPr id="7" name="ZoneTexte 6">
            <a:extLst>
              <a:ext uri="{FF2B5EF4-FFF2-40B4-BE49-F238E27FC236}">
                <a16:creationId xmlns:a16="http://schemas.microsoft.com/office/drawing/2014/main" id="{1DE24B77-F63A-3A29-9AD7-8C0490BA2AC4}"/>
              </a:ext>
            </a:extLst>
          </p:cNvPr>
          <p:cNvSpPr txBox="1"/>
          <p:nvPr/>
        </p:nvSpPr>
        <p:spPr>
          <a:xfrm>
            <a:off x="201845" y="6206017"/>
            <a:ext cx="11912250" cy="646331"/>
          </a:xfrm>
          <a:prstGeom prst="rect">
            <a:avLst/>
          </a:prstGeom>
          <a:noFill/>
        </p:spPr>
        <p:txBody>
          <a:bodyPr wrap="square" rtlCol="0">
            <a:spAutoFit/>
          </a:bodyPr>
          <a:lstStyle/>
          <a:p>
            <a:r>
              <a:rPr lang="fr-FR" dirty="0"/>
              <a:t>Nathalie Marie Victoire  SANCHEZ. Le cancer du col utérin: aspects épidemio-cliniques, anatomo-pathologiques et </a:t>
            </a:r>
            <a:r>
              <a:rPr lang="fr-FR" dirty="0" err="1"/>
              <a:t>therapeutiques</a:t>
            </a:r>
            <a:r>
              <a:rPr lang="fr-FR" dirty="0"/>
              <a:t> à l’Institut Curie de Dakar ( à propos de 695 cas, de 1978 à 1999), Thèse Med UCAD, 2001, Numéro 36</a:t>
            </a:r>
          </a:p>
        </p:txBody>
      </p:sp>
      <p:sp>
        <p:nvSpPr>
          <p:cNvPr id="10" name="Ellipse 9">
            <a:extLst>
              <a:ext uri="{FF2B5EF4-FFF2-40B4-BE49-F238E27FC236}">
                <a16:creationId xmlns:a16="http://schemas.microsoft.com/office/drawing/2014/main" id="{ABDF0FCE-1B14-B1E6-FF61-EF89F4295B73}"/>
              </a:ext>
            </a:extLst>
          </p:cNvPr>
          <p:cNvSpPr/>
          <p:nvPr/>
        </p:nvSpPr>
        <p:spPr>
          <a:xfrm>
            <a:off x="-121912" y="2103322"/>
            <a:ext cx="11912249" cy="1230187"/>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97854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31805" y="929479"/>
            <a:ext cx="11623530"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Antécédents gynécologiques</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20</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Diagnostic</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graphicFrame>
        <p:nvGraphicFramePr>
          <p:cNvPr id="2" name="Tableau 1">
            <a:extLst>
              <a:ext uri="{FF2B5EF4-FFF2-40B4-BE49-F238E27FC236}">
                <a16:creationId xmlns:a16="http://schemas.microsoft.com/office/drawing/2014/main" id="{56031474-57B0-7BB6-0E62-6C2814F6E088}"/>
              </a:ext>
            </a:extLst>
          </p:cNvPr>
          <p:cNvGraphicFramePr>
            <a:graphicFrameLocks noGrp="1"/>
          </p:cNvGraphicFramePr>
          <p:nvPr>
            <p:extLst>
              <p:ext uri="{D42A27DB-BD31-4B8C-83A1-F6EECF244321}">
                <p14:modId xmlns:p14="http://schemas.microsoft.com/office/powerpoint/2010/main" val="1898949056"/>
              </p:ext>
            </p:extLst>
          </p:nvPr>
        </p:nvGraphicFramePr>
        <p:xfrm>
          <a:off x="117591" y="1517302"/>
          <a:ext cx="11842605" cy="3757270"/>
        </p:xfrm>
        <a:graphic>
          <a:graphicData uri="http://schemas.openxmlformats.org/drawingml/2006/table">
            <a:tbl>
              <a:tblPr firstRow="1" bandRow="1">
                <a:tableStyleId>{5C22544A-7EE6-4342-B048-85BDC9FD1C3A}</a:tableStyleId>
              </a:tblPr>
              <a:tblGrid>
                <a:gridCol w="3962271">
                  <a:extLst>
                    <a:ext uri="{9D8B030D-6E8A-4147-A177-3AD203B41FA5}">
                      <a16:colId xmlns:a16="http://schemas.microsoft.com/office/drawing/2014/main" val="3261378773"/>
                    </a:ext>
                  </a:extLst>
                </a:gridCol>
                <a:gridCol w="3940167">
                  <a:extLst>
                    <a:ext uri="{9D8B030D-6E8A-4147-A177-3AD203B41FA5}">
                      <a16:colId xmlns:a16="http://schemas.microsoft.com/office/drawing/2014/main" val="1301029036"/>
                    </a:ext>
                  </a:extLst>
                </a:gridCol>
                <a:gridCol w="3940167">
                  <a:extLst>
                    <a:ext uri="{9D8B030D-6E8A-4147-A177-3AD203B41FA5}">
                      <a16:colId xmlns:a16="http://schemas.microsoft.com/office/drawing/2014/main" val="2489397521"/>
                    </a:ext>
                  </a:extLst>
                </a:gridCol>
              </a:tblGrid>
              <a:tr h="498415">
                <a:tc>
                  <a:txBody>
                    <a:bodyPr/>
                    <a:lstStyle/>
                    <a:p>
                      <a:r>
                        <a:rPr lang="fr-FR" sz="2400" dirty="0"/>
                        <a:t>Parité</a:t>
                      </a:r>
                    </a:p>
                  </a:txBody>
                  <a:tcPr/>
                </a:tc>
                <a:tc>
                  <a:txBody>
                    <a:bodyPr/>
                    <a:lstStyle/>
                    <a:p>
                      <a:r>
                        <a:rPr lang="fr-FR" sz="2400" dirty="0"/>
                        <a:t>Effectif </a:t>
                      </a:r>
                    </a:p>
                  </a:txBody>
                  <a:tcPr/>
                </a:tc>
                <a:tc>
                  <a:txBody>
                    <a:bodyPr/>
                    <a:lstStyle/>
                    <a:p>
                      <a:r>
                        <a:rPr lang="fr-FR" sz="2400" dirty="0"/>
                        <a:t>Pourcentage</a:t>
                      </a:r>
                    </a:p>
                  </a:txBody>
                  <a:tcPr/>
                </a:tc>
                <a:extLst>
                  <a:ext uri="{0D108BD9-81ED-4DB2-BD59-A6C34878D82A}">
                    <a16:rowId xmlns:a16="http://schemas.microsoft.com/office/drawing/2014/main" val="3030427710"/>
                  </a:ext>
                </a:extLst>
              </a:tr>
              <a:tr h="881805">
                <a:tc>
                  <a:txBody>
                    <a:bodyPr/>
                    <a:lstStyle/>
                    <a:p>
                      <a:r>
                        <a:rPr lang="fr-FR" sz="2400" dirty="0"/>
                        <a:t>Nullipares</a:t>
                      </a:r>
                    </a:p>
                  </a:txBody>
                  <a:tcPr/>
                </a:tc>
                <a:tc>
                  <a:txBody>
                    <a:bodyPr/>
                    <a:lstStyle/>
                    <a:p>
                      <a:r>
                        <a:rPr lang="fr-FR" sz="2400" dirty="0"/>
                        <a:t>14</a:t>
                      </a:r>
                    </a:p>
                  </a:txBody>
                  <a:tcPr/>
                </a:tc>
                <a:tc>
                  <a:txBody>
                    <a:bodyPr/>
                    <a:lstStyle/>
                    <a:p>
                      <a:r>
                        <a:rPr lang="fr-FR" sz="2400" dirty="0"/>
                        <a:t>2%</a:t>
                      </a:r>
                    </a:p>
                  </a:txBody>
                  <a:tcPr/>
                </a:tc>
                <a:extLst>
                  <a:ext uri="{0D108BD9-81ED-4DB2-BD59-A6C34878D82A}">
                    <a16:rowId xmlns:a16="http://schemas.microsoft.com/office/drawing/2014/main" val="2731549671"/>
                  </a:ext>
                </a:extLst>
              </a:tr>
              <a:tr h="88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Paucipares</a:t>
                      </a:r>
                    </a:p>
                    <a:p>
                      <a:endParaRPr lang="fr-FR" sz="2400" dirty="0"/>
                    </a:p>
                  </a:txBody>
                  <a:tcPr/>
                </a:tc>
                <a:tc>
                  <a:txBody>
                    <a:bodyPr/>
                    <a:lstStyle/>
                    <a:p>
                      <a:r>
                        <a:rPr lang="fr-FR" sz="2400" dirty="0"/>
                        <a:t>121</a:t>
                      </a:r>
                    </a:p>
                  </a:txBody>
                  <a:tcPr/>
                </a:tc>
                <a:tc>
                  <a:txBody>
                    <a:bodyPr/>
                    <a:lstStyle/>
                    <a:p>
                      <a:r>
                        <a:rPr lang="fr-FR" sz="2400" dirty="0"/>
                        <a:t>17,4%</a:t>
                      </a:r>
                    </a:p>
                  </a:txBody>
                  <a:tcPr/>
                </a:tc>
                <a:extLst>
                  <a:ext uri="{0D108BD9-81ED-4DB2-BD59-A6C34878D82A}">
                    <a16:rowId xmlns:a16="http://schemas.microsoft.com/office/drawing/2014/main" val="2863619195"/>
                  </a:ext>
                </a:extLst>
              </a:tr>
              <a:tr h="498415">
                <a:tc>
                  <a:txBody>
                    <a:bodyPr/>
                    <a:lstStyle/>
                    <a:p>
                      <a:r>
                        <a:rPr lang="fr-FR" sz="2400" dirty="0"/>
                        <a:t>Multipares</a:t>
                      </a:r>
                    </a:p>
                  </a:txBody>
                  <a:tcPr/>
                </a:tc>
                <a:tc>
                  <a:txBody>
                    <a:bodyPr/>
                    <a:lstStyle/>
                    <a:p>
                      <a:r>
                        <a:rPr lang="fr-FR" sz="2400" dirty="0"/>
                        <a:t>202</a:t>
                      </a:r>
                    </a:p>
                  </a:txBody>
                  <a:tcPr/>
                </a:tc>
                <a:tc>
                  <a:txBody>
                    <a:bodyPr/>
                    <a:lstStyle/>
                    <a:p>
                      <a:r>
                        <a:rPr lang="fr-FR" sz="2400" dirty="0"/>
                        <a:t>29%</a:t>
                      </a:r>
                    </a:p>
                  </a:txBody>
                  <a:tcPr/>
                </a:tc>
                <a:extLst>
                  <a:ext uri="{0D108BD9-81ED-4DB2-BD59-A6C34878D82A}">
                    <a16:rowId xmlns:a16="http://schemas.microsoft.com/office/drawing/2014/main" val="1826702766"/>
                  </a:ext>
                </a:extLst>
              </a:tr>
              <a:tr h="498415">
                <a:tc>
                  <a:txBody>
                    <a:bodyPr/>
                    <a:lstStyle/>
                    <a:p>
                      <a:r>
                        <a:rPr lang="fr-FR" sz="2400" dirty="0"/>
                        <a:t>Grandes multipares</a:t>
                      </a:r>
                    </a:p>
                  </a:txBody>
                  <a:tcPr/>
                </a:tc>
                <a:tc>
                  <a:txBody>
                    <a:bodyPr/>
                    <a:lstStyle/>
                    <a:p>
                      <a:r>
                        <a:rPr lang="fr-FR" sz="2400" dirty="0"/>
                        <a:t>338</a:t>
                      </a:r>
                    </a:p>
                  </a:txBody>
                  <a:tcPr/>
                </a:tc>
                <a:tc>
                  <a:txBody>
                    <a:bodyPr/>
                    <a:lstStyle/>
                    <a:p>
                      <a:r>
                        <a:rPr lang="fr-FR" sz="2400" dirty="0"/>
                        <a:t>48,7%</a:t>
                      </a:r>
                    </a:p>
                  </a:txBody>
                  <a:tcPr/>
                </a:tc>
                <a:extLst>
                  <a:ext uri="{0D108BD9-81ED-4DB2-BD59-A6C34878D82A}">
                    <a16:rowId xmlns:a16="http://schemas.microsoft.com/office/drawing/2014/main" val="1551002154"/>
                  </a:ext>
                </a:extLst>
              </a:tr>
              <a:tr h="498415">
                <a:tc>
                  <a:txBody>
                    <a:bodyPr/>
                    <a:lstStyle/>
                    <a:p>
                      <a:r>
                        <a:rPr lang="fr-FR" sz="2400" dirty="0"/>
                        <a:t>Non précisé</a:t>
                      </a:r>
                    </a:p>
                  </a:txBody>
                  <a:tcPr/>
                </a:tc>
                <a:tc>
                  <a:txBody>
                    <a:bodyPr/>
                    <a:lstStyle/>
                    <a:p>
                      <a:r>
                        <a:rPr lang="fr-FR" sz="2400" dirty="0"/>
                        <a:t>20</a:t>
                      </a:r>
                    </a:p>
                  </a:txBody>
                  <a:tcPr/>
                </a:tc>
                <a:tc>
                  <a:txBody>
                    <a:bodyPr/>
                    <a:lstStyle/>
                    <a:p>
                      <a:r>
                        <a:rPr lang="fr-FR" sz="2400" dirty="0"/>
                        <a:t>2,9%</a:t>
                      </a:r>
                    </a:p>
                  </a:txBody>
                  <a:tcPr/>
                </a:tc>
                <a:extLst>
                  <a:ext uri="{0D108BD9-81ED-4DB2-BD59-A6C34878D82A}">
                    <a16:rowId xmlns:a16="http://schemas.microsoft.com/office/drawing/2014/main" val="1843261110"/>
                  </a:ext>
                </a:extLst>
              </a:tr>
            </a:tbl>
          </a:graphicData>
        </a:graphic>
      </p:graphicFrame>
      <p:sp>
        <p:nvSpPr>
          <p:cNvPr id="4" name="ZoneTexte 3">
            <a:extLst>
              <a:ext uri="{FF2B5EF4-FFF2-40B4-BE49-F238E27FC236}">
                <a16:creationId xmlns:a16="http://schemas.microsoft.com/office/drawing/2014/main" id="{3BEDD27D-7159-BD31-9844-6B9224E634C4}"/>
              </a:ext>
            </a:extLst>
          </p:cNvPr>
          <p:cNvSpPr txBox="1"/>
          <p:nvPr/>
        </p:nvSpPr>
        <p:spPr>
          <a:xfrm>
            <a:off x="271491" y="5478685"/>
            <a:ext cx="11842604" cy="523220"/>
          </a:xfrm>
          <a:prstGeom prst="rect">
            <a:avLst/>
          </a:prstGeom>
          <a:noFill/>
        </p:spPr>
        <p:txBody>
          <a:bodyPr wrap="square" rtlCol="0">
            <a:spAutoFit/>
          </a:bodyPr>
          <a:lstStyle/>
          <a:p>
            <a:r>
              <a:rPr lang="fr-FR" sz="2800" b="1" dirty="0">
                <a:solidFill>
                  <a:srgbClr val="C00000"/>
                </a:solidFill>
              </a:rPr>
              <a:t>Frottis cervico-utérin suspect de malignité: 85 (12,2%)</a:t>
            </a:r>
          </a:p>
        </p:txBody>
      </p:sp>
      <p:sp>
        <p:nvSpPr>
          <p:cNvPr id="7" name="ZoneTexte 6">
            <a:extLst>
              <a:ext uri="{FF2B5EF4-FFF2-40B4-BE49-F238E27FC236}">
                <a16:creationId xmlns:a16="http://schemas.microsoft.com/office/drawing/2014/main" id="{1DE24B77-F63A-3A29-9AD7-8C0490BA2AC4}"/>
              </a:ext>
            </a:extLst>
          </p:cNvPr>
          <p:cNvSpPr txBox="1"/>
          <p:nvPr/>
        </p:nvSpPr>
        <p:spPr>
          <a:xfrm>
            <a:off x="201845" y="6206017"/>
            <a:ext cx="11912250" cy="646331"/>
          </a:xfrm>
          <a:prstGeom prst="rect">
            <a:avLst/>
          </a:prstGeom>
          <a:noFill/>
        </p:spPr>
        <p:txBody>
          <a:bodyPr wrap="square" rtlCol="0">
            <a:spAutoFit/>
          </a:bodyPr>
          <a:lstStyle/>
          <a:p>
            <a:r>
              <a:rPr lang="fr-FR" dirty="0"/>
              <a:t>Nathalie Marie Victoire  SANCHEZ. Le cancer du col utérin: aspects épidemio-cliniques, anatomo-pathologiques et </a:t>
            </a:r>
            <a:r>
              <a:rPr lang="fr-FR" dirty="0" err="1"/>
              <a:t>therapeutiques</a:t>
            </a:r>
            <a:r>
              <a:rPr lang="fr-FR" dirty="0"/>
              <a:t> à l’Institut Curie de Dakar ( à propos de 695 cas, de 1978 à 1999), Thèse Med UCAD, 2001, Numéro 36</a:t>
            </a:r>
          </a:p>
        </p:txBody>
      </p:sp>
      <p:sp>
        <p:nvSpPr>
          <p:cNvPr id="11" name="Ellipse 10">
            <a:extLst>
              <a:ext uri="{FF2B5EF4-FFF2-40B4-BE49-F238E27FC236}">
                <a16:creationId xmlns:a16="http://schemas.microsoft.com/office/drawing/2014/main" id="{4A459999-7B3D-BDC2-3910-62D4A0B1EE77}"/>
              </a:ext>
            </a:extLst>
          </p:cNvPr>
          <p:cNvSpPr/>
          <p:nvPr/>
        </p:nvSpPr>
        <p:spPr>
          <a:xfrm>
            <a:off x="-56914" y="3531348"/>
            <a:ext cx="11912249" cy="1230187"/>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5559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Age</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21</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Diagnostic</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graphicFrame>
        <p:nvGraphicFramePr>
          <p:cNvPr id="2" name="Tableau 1">
            <a:extLst>
              <a:ext uri="{FF2B5EF4-FFF2-40B4-BE49-F238E27FC236}">
                <a16:creationId xmlns:a16="http://schemas.microsoft.com/office/drawing/2014/main" id="{56031474-57B0-7BB6-0E62-6C2814F6E088}"/>
              </a:ext>
            </a:extLst>
          </p:cNvPr>
          <p:cNvGraphicFramePr>
            <a:graphicFrameLocks noGrp="1"/>
          </p:cNvGraphicFramePr>
          <p:nvPr>
            <p:extLst>
              <p:ext uri="{D42A27DB-BD31-4B8C-83A1-F6EECF244321}">
                <p14:modId xmlns:p14="http://schemas.microsoft.com/office/powerpoint/2010/main" val="4106216999"/>
              </p:ext>
            </p:extLst>
          </p:nvPr>
        </p:nvGraphicFramePr>
        <p:xfrm>
          <a:off x="117591" y="1517302"/>
          <a:ext cx="11842605" cy="3757270"/>
        </p:xfrm>
        <a:graphic>
          <a:graphicData uri="http://schemas.openxmlformats.org/drawingml/2006/table">
            <a:tbl>
              <a:tblPr firstRow="1" bandRow="1">
                <a:tableStyleId>{5C22544A-7EE6-4342-B048-85BDC9FD1C3A}</a:tableStyleId>
              </a:tblPr>
              <a:tblGrid>
                <a:gridCol w="3962271">
                  <a:extLst>
                    <a:ext uri="{9D8B030D-6E8A-4147-A177-3AD203B41FA5}">
                      <a16:colId xmlns:a16="http://schemas.microsoft.com/office/drawing/2014/main" val="3261378773"/>
                    </a:ext>
                  </a:extLst>
                </a:gridCol>
                <a:gridCol w="3940167">
                  <a:extLst>
                    <a:ext uri="{9D8B030D-6E8A-4147-A177-3AD203B41FA5}">
                      <a16:colId xmlns:a16="http://schemas.microsoft.com/office/drawing/2014/main" val="1301029036"/>
                    </a:ext>
                  </a:extLst>
                </a:gridCol>
                <a:gridCol w="3940167">
                  <a:extLst>
                    <a:ext uri="{9D8B030D-6E8A-4147-A177-3AD203B41FA5}">
                      <a16:colId xmlns:a16="http://schemas.microsoft.com/office/drawing/2014/main" val="2489397521"/>
                    </a:ext>
                  </a:extLst>
                </a:gridCol>
              </a:tblGrid>
              <a:tr h="498415">
                <a:tc>
                  <a:txBody>
                    <a:bodyPr/>
                    <a:lstStyle/>
                    <a:p>
                      <a:r>
                        <a:rPr lang="fr-FR" sz="2400" dirty="0"/>
                        <a:t>Age</a:t>
                      </a:r>
                    </a:p>
                  </a:txBody>
                  <a:tcPr/>
                </a:tc>
                <a:tc>
                  <a:txBody>
                    <a:bodyPr/>
                    <a:lstStyle/>
                    <a:p>
                      <a:r>
                        <a:rPr lang="fr-FR" sz="2400" dirty="0"/>
                        <a:t>Effectif </a:t>
                      </a:r>
                    </a:p>
                  </a:txBody>
                  <a:tcPr/>
                </a:tc>
                <a:tc>
                  <a:txBody>
                    <a:bodyPr/>
                    <a:lstStyle/>
                    <a:p>
                      <a:r>
                        <a:rPr lang="fr-FR" sz="2400" dirty="0"/>
                        <a:t>Pourcentage</a:t>
                      </a:r>
                    </a:p>
                  </a:txBody>
                  <a:tcPr/>
                </a:tc>
                <a:extLst>
                  <a:ext uri="{0D108BD9-81ED-4DB2-BD59-A6C34878D82A}">
                    <a16:rowId xmlns:a16="http://schemas.microsoft.com/office/drawing/2014/main" val="3030427710"/>
                  </a:ext>
                </a:extLst>
              </a:tr>
              <a:tr h="881805">
                <a:tc>
                  <a:txBody>
                    <a:bodyPr/>
                    <a:lstStyle/>
                    <a:p>
                      <a:r>
                        <a:rPr lang="fr-FR" sz="2400" dirty="0"/>
                        <a:t>Inférieur à 40 ans</a:t>
                      </a:r>
                    </a:p>
                  </a:txBody>
                  <a:tcPr/>
                </a:tc>
                <a:tc>
                  <a:txBody>
                    <a:bodyPr/>
                    <a:lstStyle/>
                    <a:p>
                      <a:r>
                        <a:rPr lang="fr-FR" sz="2400" dirty="0"/>
                        <a:t>27</a:t>
                      </a:r>
                    </a:p>
                  </a:txBody>
                  <a:tcPr/>
                </a:tc>
                <a:tc>
                  <a:txBody>
                    <a:bodyPr/>
                    <a:lstStyle/>
                    <a:p>
                      <a:r>
                        <a:rPr lang="fr-FR" sz="2400" dirty="0"/>
                        <a:t>8,9%</a:t>
                      </a:r>
                    </a:p>
                  </a:txBody>
                  <a:tcPr/>
                </a:tc>
                <a:extLst>
                  <a:ext uri="{0D108BD9-81ED-4DB2-BD59-A6C34878D82A}">
                    <a16:rowId xmlns:a16="http://schemas.microsoft.com/office/drawing/2014/main" val="2731549671"/>
                  </a:ext>
                </a:extLst>
              </a:tr>
              <a:tr h="88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41-50 ans</a:t>
                      </a:r>
                    </a:p>
                    <a:p>
                      <a:endParaRPr lang="fr-FR" sz="2400" dirty="0"/>
                    </a:p>
                  </a:txBody>
                  <a:tcPr/>
                </a:tc>
                <a:tc>
                  <a:txBody>
                    <a:bodyPr/>
                    <a:lstStyle/>
                    <a:p>
                      <a:r>
                        <a:rPr lang="fr-FR" sz="2400" dirty="0"/>
                        <a:t>154</a:t>
                      </a:r>
                    </a:p>
                  </a:txBody>
                  <a:tcPr/>
                </a:tc>
                <a:tc>
                  <a:txBody>
                    <a:bodyPr/>
                    <a:lstStyle/>
                    <a:p>
                      <a:r>
                        <a:rPr lang="fr-FR" sz="2400" dirty="0"/>
                        <a:t>50,5%</a:t>
                      </a:r>
                    </a:p>
                  </a:txBody>
                  <a:tcPr/>
                </a:tc>
                <a:extLst>
                  <a:ext uri="{0D108BD9-81ED-4DB2-BD59-A6C34878D82A}">
                    <a16:rowId xmlns:a16="http://schemas.microsoft.com/office/drawing/2014/main" val="2863619195"/>
                  </a:ext>
                </a:extLst>
              </a:tr>
              <a:tr h="498415">
                <a:tc>
                  <a:txBody>
                    <a:bodyPr/>
                    <a:lstStyle/>
                    <a:p>
                      <a:r>
                        <a:rPr lang="fr-FR" sz="2400" dirty="0"/>
                        <a:t>51-60 ans</a:t>
                      </a:r>
                    </a:p>
                  </a:txBody>
                  <a:tcPr/>
                </a:tc>
                <a:tc>
                  <a:txBody>
                    <a:bodyPr/>
                    <a:lstStyle/>
                    <a:p>
                      <a:r>
                        <a:rPr lang="fr-FR" sz="2400" dirty="0"/>
                        <a:t>70</a:t>
                      </a:r>
                    </a:p>
                  </a:txBody>
                  <a:tcPr/>
                </a:tc>
                <a:tc>
                  <a:txBody>
                    <a:bodyPr/>
                    <a:lstStyle/>
                    <a:p>
                      <a:r>
                        <a:rPr lang="fr-FR" sz="2400" dirty="0"/>
                        <a:t>23%</a:t>
                      </a:r>
                    </a:p>
                  </a:txBody>
                  <a:tcPr/>
                </a:tc>
                <a:extLst>
                  <a:ext uri="{0D108BD9-81ED-4DB2-BD59-A6C34878D82A}">
                    <a16:rowId xmlns:a16="http://schemas.microsoft.com/office/drawing/2014/main" val="1826702766"/>
                  </a:ext>
                </a:extLst>
              </a:tr>
              <a:tr h="498415">
                <a:tc>
                  <a:txBody>
                    <a:bodyPr/>
                    <a:lstStyle/>
                    <a:p>
                      <a:r>
                        <a:rPr lang="fr-FR" sz="2400" dirty="0"/>
                        <a:t>Supérieur à 60 ans</a:t>
                      </a:r>
                    </a:p>
                  </a:txBody>
                  <a:tcPr/>
                </a:tc>
                <a:tc>
                  <a:txBody>
                    <a:bodyPr/>
                    <a:lstStyle/>
                    <a:p>
                      <a:r>
                        <a:rPr lang="fr-FR" sz="2400" dirty="0"/>
                        <a:t>1</a:t>
                      </a:r>
                    </a:p>
                  </a:txBody>
                  <a:tcPr/>
                </a:tc>
                <a:tc>
                  <a:txBody>
                    <a:bodyPr/>
                    <a:lstStyle/>
                    <a:p>
                      <a:r>
                        <a:rPr lang="fr-FR" sz="2400" dirty="0"/>
                        <a:t>17,3%</a:t>
                      </a:r>
                    </a:p>
                  </a:txBody>
                  <a:tcPr/>
                </a:tc>
                <a:extLst>
                  <a:ext uri="{0D108BD9-81ED-4DB2-BD59-A6C34878D82A}">
                    <a16:rowId xmlns:a16="http://schemas.microsoft.com/office/drawing/2014/main" val="1551002154"/>
                  </a:ext>
                </a:extLst>
              </a:tr>
              <a:tr h="498415">
                <a:tc>
                  <a:txBody>
                    <a:bodyPr/>
                    <a:lstStyle/>
                    <a:p>
                      <a:r>
                        <a:rPr lang="fr-FR" sz="2400" dirty="0"/>
                        <a:t>Non précisé</a:t>
                      </a:r>
                    </a:p>
                  </a:txBody>
                  <a:tcPr/>
                </a:tc>
                <a:tc>
                  <a:txBody>
                    <a:bodyPr/>
                    <a:lstStyle/>
                    <a:p>
                      <a:r>
                        <a:rPr lang="fr-FR" sz="2400" dirty="0"/>
                        <a:t>53</a:t>
                      </a:r>
                    </a:p>
                  </a:txBody>
                  <a:tcPr/>
                </a:tc>
                <a:tc>
                  <a:txBody>
                    <a:bodyPr/>
                    <a:lstStyle/>
                    <a:p>
                      <a:r>
                        <a:rPr lang="fr-FR" sz="2400" dirty="0"/>
                        <a:t>2,9%</a:t>
                      </a:r>
                    </a:p>
                  </a:txBody>
                  <a:tcPr/>
                </a:tc>
                <a:extLst>
                  <a:ext uri="{0D108BD9-81ED-4DB2-BD59-A6C34878D82A}">
                    <a16:rowId xmlns:a16="http://schemas.microsoft.com/office/drawing/2014/main" val="1843261110"/>
                  </a:ext>
                </a:extLst>
              </a:tr>
            </a:tbl>
          </a:graphicData>
        </a:graphic>
      </p:graphicFrame>
      <p:sp>
        <p:nvSpPr>
          <p:cNvPr id="7" name="ZoneTexte 6">
            <a:extLst>
              <a:ext uri="{FF2B5EF4-FFF2-40B4-BE49-F238E27FC236}">
                <a16:creationId xmlns:a16="http://schemas.microsoft.com/office/drawing/2014/main" id="{1DE24B77-F63A-3A29-9AD7-8C0490BA2AC4}"/>
              </a:ext>
            </a:extLst>
          </p:cNvPr>
          <p:cNvSpPr txBox="1"/>
          <p:nvPr/>
        </p:nvSpPr>
        <p:spPr>
          <a:xfrm>
            <a:off x="201845" y="6206017"/>
            <a:ext cx="11912250" cy="646331"/>
          </a:xfrm>
          <a:prstGeom prst="rect">
            <a:avLst/>
          </a:prstGeom>
          <a:noFill/>
        </p:spPr>
        <p:txBody>
          <a:bodyPr wrap="square" rtlCol="0">
            <a:spAutoFit/>
          </a:bodyPr>
          <a:lstStyle/>
          <a:p>
            <a:r>
              <a:rPr lang="fr-FR" dirty="0"/>
              <a:t>Nathalie Marie Victoire  SANCHEZ. Le cancer du col utérin: aspects épidemio-cliniques, anatomo-pathologiques et </a:t>
            </a:r>
            <a:r>
              <a:rPr lang="fr-FR" dirty="0" err="1"/>
              <a:t>therapeutiques</a:t>
            </a:r>
            <a:r>
              <a:rPr lang="fr-FR" dirty="0"/>
              <a:t> à l’Institut Curie de Dakar ( à propos de 695 cas, de 1978 à 1999), Thèse Med UCAD, 2001, Numéro 36</a:t>
            </a:r>
          </a:p>
        </p:txBody>
      </p:sp>
      <p:sp>
        <p:nvSpPr>
          <p:cNvPr id="11" name="ZoneTexte 10">
            <a:extLst>
              <a:ext uri="{FF2B5EF4-FFF2-40B4-BE49-F238E27FC236}">
                <a16:creationId xmlns:a16="http://schemas.microsoft.com/office/drawing/2014/main" id="{6267CDF0-DEC0-68D6-399B-B382B7164A79}"/>
              </a:ext>
            </a:extLst>
          </p:cNvPr>
          <p:cNvSpPr txBox="1"/>
          <p:nvPr/>
        </p:nvSpPr>
        <p:spPr>
          <a:xfrm>
            <a:off x="117591" y="5461001"/>
            <a:ext cx="11842605" cy="523220"/>
          </a:xfrm>
          <a:prstGeom prst="rect">
            <a:avLst/>
          </a:prstGeom>
          <a:noFill/>
        </p:spPr>
        <p:txBody>
          <a:bodyPr wrap="square" rtlCol="0">
            <a:spAutoFit/>
          </a:bodyPr>
          <a:lstStyle/>
          <a:p>
            <a:pPr algn="ctr"/>
            <a:r>
              <a:rPr lang="fr-FR" sz="2800" b="1" dirty="0">
                <a:solidFill>
                  <a:srgbClr val="C00000"/>
                </a:solidFill>
              </a:rPr>
              <a:t>Age moyen: 48,44 ans</a:t>
            </a:r>
          </a:p>
        </p:txBody>
      </p:sp>
      <p:sp>
        <p:nvSpPr>
          <p:cNvPr id="4" name="Ellipse 3">
            <a:extLst>
              <a:ext uri="{FF2B5EF4-FFF2-40B4-BE49-F238E27FC236}">
                <a16:creationId xmlns:a16="http://schemas.microsoft.com/office/drawing/2014/main" id="{776E8C49-AC88-EE36-9C9A-55DAB9E68C08}"/>
              </a:ext>
            </a:extLst>
          </p:cNvPr>
          <p:cNvSpPr/>
          <p:nvPr/>
        </p:nvSpPr>
        <p:spPr>
          <a:xfrm>
            <a:off x="27786" y="2693630"/>
            <a:ext cx="11842605" cy="1230187"/>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5933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Type histologique</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22</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Diagnostic</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graphicFrame>
        <p:nvGraphicFramePr>
          <p:cNvPr id="2" name="Tableau 1">
            <a:extLst>
              <a:ext uri="{FF2B5EF4-FFF2-40B4-BE49-F238E27FC236}">
                <a16:creationId xmlns:a16="http://schemas.microsoft.com/office/drawing/2014/main" id="{56031474-57B0-7BB6-0E62-6C2814F6E088}"/>
              </a:ext>
            </a:extLst>
          </p:cNvPr>
          <p:cNvGraphicFramePr>
            <a:graphicFrameLocks noGrp="1"/>
          </p:cNvGraphicFramePr>
          <p:nvPr>
            <p:extLst>
              <p:ext uri="{D42A27DB-BD31-4B8C-83A1-F6EECF244321}">
                <p14:modId xmlns:p14="http://schemas.microsoft.com/office/powerpoint/2010/main" val="1118345010"/>
              </p:ext>
            </p:extLst>
          </p:nvPr>
        </p:nvGraphicFramePr>
        <p:xfrm>
          <a:off x="117591" y="1517301"/>
          <a:ext cx="11842605" cy="3784042"/>
        </p:xfrm>
        <a:graphic>
          <a:graphicData uri="http://schemas.openxmlformats.org/drawingml/2006/table">
            <a:tbl>
              <a:tblPr firstRow="1" bandRow="1">
                <a:tableStyleId>{5C22544A-7EE6-4342-B048-85BDC9FD1C3A}</a:tableStyleId>
              </a:tblPr>
              <a:tblGrid>
                <a:gridCol w="3962271">
                  <a:extLst>
                    <a:ext uri="{9D8B030D-6E8A-4147-A177-3AD203B41FA5}">
                      <a16:colId xmlns:a16="http://schemas.microsoft.com/office/drawing/2014/main" val="3261378773"/>
                    </a:ext>
                  </a:extLst>
                </a:gridCol>
                <a:gridCol w="3940167">
                  <a:extLst>
                    <a:ext uri="{9D8B030D-6E8A-4147-A177-3AD203B41FA5}">
                      <a16:colId xmlns:a16="http://schemas.microsoft.com/office/drawing/2014/main" val="1301029036"/>
                    </a:ext>
                  </a:extLst>
                </a:gridCol>
                <a:gridCol w="3940167">
                  <a:extLst>
                    <a:ext uri="{9D8B030D-6E8A-4147-A177-3AD203B41FA5}">
                      <a16:colId xmlns:a16="http://schemas.microsoft.com/office/drawing/2014/main" val="2489397521"/>
                    </a:ext>
                  </a:extLst>
                </a:gridCol>
              </a:tblGrid>
              <a:tr h="683233">
                <a:tc>
                  <a:txBody>
                    <a:bodyPr/>
                    <a:lstStyle/>
                    <a:p>
                      <a:r>
                        <a:rPr lang="fr-FR" sz="2400" dirty="0"/>
                        <a:t>Type histologique</a:t>
                      </a:r>
                    </a:p>
                  </a:txBody>
                  <a:tcPr/>
                </a:tc>
                <a:tc>
                  <a:txBody>
                    <a:bodyPr/>
                    <a:lstStyle/>
                    <a:p>
                      <a:r>
                        <a:rPr lang="fr-FR" sz="2400" dirty="0"/>
                        <a:t>Effectif </a:t>
                      </a:r>
                    </a:p>
                  </a:txBody>
                  <a:tcPr/>
                </a:tc>
                <a:tc>
                  <a:txBody>
                    <a:bodyPr/>
                    <a:lstStyle/>
                    <a:p>
                      <a:r>
                        <a:rPr lang="fr-FR" sz="2400" dirty="0"/>
                        <a:t>Pourcentage</a:t>
                      </a:r>
                    </a:p>
                  </a:txBody>
                  <a:tcPr/>
                </a:tc>
                <a:extLst>
                  <a:ext uri="{0D108BD9-81ED-4DB2-BD59-A6C34878D82A}">
                    <a16:rowId xmlns:a16="http://schemas.microsoft.com/office/drawing/2014/main" val="3030427710"/>
                  </a:ext>
                </a:extLst>
              </a:tr>
              <a:tr h="1208788">
                <a:tc>
                  <a:txBody>
                    <a:bodyPr/>
                    <a:lstStyle/>
                    <a:p>
                      <a:r>
                        <a:rPr lang="fr-FR" sz="2400" dirty="0"/>
                        <a:t>Carcinome épidermoïde</a:t>
                      </a:r>
                    </a:p>
                  </a:txBody>
                  <a:tcPr/>
                </a:tc>
                <a:tc>
                  <a:txBody>
                    <a:bodyPr/>
                    <a:lstStyle/>
                    <a:p>
                      <a:r>
                        <a:rPr lang="fr-FR" sz="2400" dirty="0"/>
                        <a:t>591</a:t>
                      </a:r>
                    </a:p>
                  </a:txBody>
                  <a:tcPr/>
                </a:tc>
                <a:tc>
                  <a:txBody>
                    <a:bodyPr/>
                    <a:lstStyle/>
                    <a:p>
                      <a:r>
                        <a:rPr lang="fr-FR" sz="2400" dirty="0"/>
                        <a:t>85%</a:t>
                      </a:r>
                    </a:p>
                  </a:txBody>
                  <a:tcPr/>
                </a:tc>
                <a:extLst>
                  <a:ext uri="{0D108BD9-81ED-4DB2-BD59-A6C34878D82A}">
                    <a16:rowId xmlns:a16="http://schemas.microsoft.com/office/drawing/2014/main" val="2731549671"/>
                  </a:ext>
                </a:extLst>
              </a:tr>
              <a:tr h="1208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Adénocarcinome</a:t>
                      </a:r>
                    </a:p>
                    <a:p>
                      <a:endParaRPr lang="fr-FR" sz="2400" dirty="0"/>
                    </a:p>
                  </a:txBody>
                  <a:tcPr/>
                </a:tc>
                <a:tc>
                  <a:txBody>
                    <a:bodyPr/>
                    <a:lstStyle/>
                    <a:p>
                      <a:r>
                        <a:rPr lang="fr-FR" sz="2400" dirty="0"/>
                        <a:t>37</a:t>
                      </a:r>
                    </a:p>
                  </a:txBody>
                  <a:tcPr/>
                </a:tc>
                <a:tc>
                  <a:txBody>
                    <a:bodyPr/>
                    <a:lstStyle/>
                    <a:p>
                      <a:r>
                        <a:rPr lang="fr-FR" sz="2400" dirty="0"/>
                        <a:t>5,3%</a:t>
                      </a:r>
                    </a:p>
                  </a:txBody>
                  <a:tcPr/>
                </a:tc>
                <a:extLst>
                  <a:ext uri="{0D108BD9-81ED-4DB2-BD59-A6C34878D82A}">
                    <a16:rowId xmlns:a16="http://schemas.microsoft.com/office/drawing/2014/main" val="2863619195"/>
                  </a:ext>
                </a:extLst>
              </a:tr>
              <a:tr h="683233">
                <a:tc>
                  <a:txBody>
                    <a:bodyPr/>
                    <a:lstStyle/>
                    <a:p>
                      <a:r>
                        <a:rPr lang="fr-FR" sz="2400" dirty="0"/>
                        <a:t>Forme mixte</a:t>
                      </a:r>
                    </a:p>
                  </a:txBody>
                  <a:tcPr/>
                </a:tc>
                <a:tc>
                  <a:txBody>
                    <a:bodyPr/>
                    <a:lstStyle/>
                    <a:p>
                      <a:r>
                        <a:rPr lang="fr-FR" sz="2400" dirty="0"/>
                        <a:t>28</a:t>
                      </a:r>
                    </a:p>
                  </a:txBody>
                  <a:tcPr/>
                </a:tc>
                <a:tc>
                  <a:txBody>
                    <a:bodyPr/>
                    <a:lstStyle/>
                    <a:p>
                      <a:r>
                        <a:rPr lang="fr-FR" sz="2400" dirty="0"/>
                        <a:t>4,2%</a:t>
                      </a:r>
                    </a:p>
                  </a:txBody>
                  <a:tcPr/>
                </a:tc>
                <a:extLst>
                  <a:ext uri="{0D108BD9-81ED-4DB2-BD59-A6C34878D82A}">
                    <a16:rowId xmlns:a16="http://schemas.microsoft.com/office/drawing/2014/main" val="1826702766"/>
                  </a:ext>
                </a:extLst>
              </a:tr>
            </a:tbl>
          </a:graphicData>
        </a:graphic>
      </p:graphicFrame>
      <p:sp>
        <p:nvSpPr>
          <p:cNvPr id="7" name="ZoneTexte 6">
            <a:extLst>
              <a:ext uri="{FF2B5EF4-FFF2-40B4-BE49-F238E27FC236}">
                <a16:creationId xmlns:a16="http://schemas.microsoft.com/office/drawing/2014/main" id="{1DE24B77-F63A-3A29-9AD7-8C0490BA2AC4}"/>
              </a:ext>
            </a:extLst>
          </p:cNvPr>
          <p:cNvSpPr txBox="1"/>
          <p:nvPr/>
        </p:nvSpPr>
        <p:spPr>
          <a:xfrm>
            <a:off x="120655" y="5690905"/>
            <a:ext cx="11912250" cy="646331"/>
          </a:xfrm>
          <a:prstGeom prst="rect">
            <a:avLst/>
          </a:prstGeom>
          <a:noFill/>
        </p:spPr>
        <p:txBody>
          <a:bodyPr wrap="square" rtlCol="0">
            <a:spAutoFit/>
          </a:bodyPr>
          <a:lstStyle/>
          <a:p>
            <a:r>
              <a:rPr lang="fr-FR" dirty="0"/>
              <a:t>Nathalie Marie Victoire  SANCHEZ. Le cancer du col utérin: aspects épidemio-cliniques, anatomo-pathologiques et </a:t>
            </a:r>
            <a:r>
              <a:rPr lang="fr-FR" dirty="0" err="1"/>
              <a:t>therapeutiques</a:t>
            </a:r>
            <a:r>
              <a:rPr lang="fr-FR" dirty="0"/>
              <a:t> à l’Institut Curie de Dakar ( à propos de 695 cas, de 1978 à 1999), Thèse Med UCAD, 2001, Numéro 36</a:t>
            </a:r>
          </a:p>
        </p:txBody>
      </p:sp>
      <p:sp>
        <p:nvSpPr>
          <p:cNvPr id="4" name="Ellipse 3">
            <a:extLst>
              <a:ext uri="{FF2B5EF4-FFF2-40B4-BE49-F238E27FC236}">
                <a16:creationId xmlns:a16="http://schemas.microsoft.com/office/drawing/2014/main" id="{1C8EB459-E5EE-50A2-5386-3BB81FDE49EC}"/>
              </a:ext>
            </a:extLst>
          </p:cNvPr>
          <p:cNvSpPr/>
          <p:nvPr/>
        </p:nvSpPr>
        <p:spPr>
          <a:xfrm>
            <a:off x="-121912" y="2103322"/>
            <a:ext cx="11912249" cy="1230187"/>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97420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Stade anatomique </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23</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Diagnostic</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graphicFrame>
        <p:nvGraphicFramePr>
          <p:cNvPr id="2" name="Tableau 1">
            <a:extLst>
              <a:ext uri="{FF2B5EF4-FFF2-40B4-BE49-F238E27FC236}">
                <a16:creationId xmlns:a16="http://schemas.microsoft.com/office/drawing/2014/main" id="{56031474-57B0-7BB6-0E62-6C2814F6E088}"/>
              </a:ext>
            </a:extLst>
          </p:cNvPr>
          <p:cNvGraphicFramePr>
            <a:graphicFrameLocks noGrp="1"/>
          </p:cNvGraphicFramePr>
          <p:nvPr>
            <p:extLst>
              <p:ext uri="{D42A27DB-BD31-4B8C-83A1-F6EECF244321}">
                <p14:modId xmlns:p14="http://schemas.microsoft.com/office/powerpoint/2010/main" val="2119658813"/>
              </p:ext>
            </p:extLst>
          </p:nvPr>
        </p:nvGraphicFramePr>
        <p:xfrm>
          <a:off x="117591" y="1517302"/>
          <a:ext cx="11842605" cy="4255685"/>
        </p:xfrm>
        <a:graphic>
          <a:graphicData uri="http://schemas.openxmlformats.org/drawingml/2006/table">
            <a:tbl>
              <a:tblPr firstRow="1" bandRow="1">
                <a:tableStyleId>{5C22544A-7EE6-4342-B048-85BDC9FD1C3A}</a:tableStyleId>
              </a:tblPr>
              <a:tblGrid>
                <a:gridCol w="3962271">
                  <a:extLst>
                    <a:ext uri="{9D8B030D-6E8A-4147-A177-3AD203B41FA5}">
                      <a16:colId xmlns:a16="http://schemas.microsoft.com/office/drawing/2014/main" val="3261378773"/>
                    </a:ext>
                  </a:extLst>
                </a:gridCol>
                <a:gridCol w="3940167">
                  <a:extLst>
                    <a:ext uri="{9D8B030D-6E8A-4147-A177-3AD203B41FA5}">
                      <a16:colId xmlns:a16="http://schemas.microsoft.com/office/drawing/2014/main" val="1301029036"/>
                    </a:ext>
                  </a:extLst>
                </a:gridCol>
                <a:gridCol w="3940167">
                  <a:extLst>
                    <a:ext uri="{9D8B030D-6E8A-4147-A177-3AD203B41FA5}">
                      <a16:colId xmlns:a16="http://schemas.microsoft.com/office/drawing/2014/main" val="2489397521"/>
                    </a:ext>
                  </a:extLst>
                </a:gridCol>
              </a:tblGrid>
              <a:tr h="498415">
                <a:tc>
                  <a:txBody>
                    <a:bodyPr/>
                    <a:lstStyle/>
                    <a:p>
                      <a:r>
                        <a:rPr lang="fr-FR" sz="2400" dirty="0"/>
                        <a:t>Stade</a:t>
                      </a:r>
                    </a:p>
                  </a:txBody>
                  <a:tcPr/>
                </a:tc>
                <a:tc>
                  <a:txBody>
                    <a:bodyPr/>
                    <a:lstStyle/>
                    <a:p>
                      <a:r>
                        <a:rPr lang="fr-FR" sz="2400" dirty="0"/>
                        <a:t>Effectif </a:t>
                      </a:r>
                    </a:p>
                  </a:txBody>
                  <a:tcPr/>
                </a:tc>
                <a:tc>
                  <a:txBody>
                    <a:bodyPr/>
                    <a:lstStyle/>
                    <a:p>
                      <a:r>
                        <a:rPr lang="fr-FR" sz="2400" dirty="0"/>
                        <a:t>Pourcentage</a:t>
                      </a:r>
                    </a:p>
                  </a:txBody>
                  <a:tcPr/>
                </a:tc>
                <a:extLst>
                  <a:ext uri="{0D108BD9-81ED-4DB2-BD59-A6C34878D82A}">
                    <a16:rowId xmlns:a16="http://schemas.microsoft.com/office/drawing/2014/main" val="3030427710"/>
                  </a:ext>
                </a:extLst>
              </a:tr>
              <a:tr h="881805">
                <a:tc>
                  <a:txBody>
                    <a:bodyPr/>
                    <a:lstStyle/>
                    <a:p>
                      <a:r>
                        <a:rPr lang="fr-FR" sz="2400" dirty="0"/>
                        <a:t>0</a:t>
                      </a:r>
                    </a:p>
                  </a:txBody>
                  <a:tcPr/>
                </a:tc>
                <a:tc>
                  <a:txBody>
                    <a:bodyPr/>
                    <a:lstStyle/>
                    <a:p>
                      <a:r>
                        <a:rPr lang="fr-FR" sz="2400" dirty="0"/>
                        <a:t>27</a:t>
                      </a:r>
                    </a:p>
                  </a:txBody>
                  <a:tcPr/>
                </a:tc>
                <a:tc>
                  <a:txBody>
                    <a:bodyPr/>
                    <a:lstStyle/>
                    <a:p>
                      <a:r>
                        <a:rPr lang="fr-FR" sz="2400" dirty="0"/>
                        <a:t>3,9%</a:t>
                      </a:r>
                    </a:p>
                  </a:txBody>
                  <a:tcPr/>
                </a:tc>
                <a:extLst>
                  <a:ext uri="{0D108BD9-81ED-4DB2-BD59-A6C34878D82A}">
                    <a16:rowId xmlns:a16="http://schemas.microsoft.com/office/drawing/2014/main" val="2731549671"/>
                  </a:ext>
                </a:extLst>
              </a:tr>
              <a:tr h="88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I</a:t>
                      </a:r>
                    </a:p>
                    <a:p>
                      <a:endParaRPr lang="fr-FR" sz="2400" dirty="0"/>
                    </a:p>
                  </a:txBody>
                  <a:tcPr/>
                </a:tc>
                <a:tc>
                  <a:txBody>
                    <a:bodyPr/>
                    <a:lstStyle/>
                    <a:p>
                      <a:r>
                        <a:rPr lang="fr-FR" sz="2400" dirty="0"/>
                        <a:t>107</a:t>
                      </a:r>
                    </a:p>
                  </a:txBody>
                  <a:tcPr/>
                </a:tc>
                <a:tc>
                  <a:txBody>
                    <a:bodyPr/>
                    <a:lstStyle/>
                    <a:p>
                      <a:r>
                        <a:rPr lang="fr-FR" sz="2400" dirty="0"/>
                        <a:t>15,4%</a:t>
                      </a:r>
                    </a:p>
                  </a:txBody>
                  <a:tcPr/>
                </a:tc>
                <a:extLst>
                  <a:ext uri="{0D108BD9-81ED-4DB2-BD59-A6C34878D82A}">
                    <a16:rowId xmlns:a16="http://schemas.microsoft.com/office/drawing/2014/main" val="2863619195"/>
                  </a:ext>
                </a:extLst>
              </a:tr>
              <a:tr h="498415">
                <a:tc>
                  <a:txBody>
                    <a:bodyPr/>
                    <a:lstStyle/>
                    <a:p>
                      <a:r>
                        <a:rPr lang="fr-FR" sz="2400" dirty="0"/>
                        <a:t>IIA</a:t>
                      </a:r>
                    </a:p>
                  </a:txBody>
                  <a:tcPr/>
                </a:tc>
                <a:tc>
                  <a:txBody>
                    <a:bodyPr/>
                    <a:lstStyle/>
                    <a:p>
                      <a:r>
                        <a:rPr lang="fr-FR" sz="2400" dirty="0"/>
                        <a:t>86</a:t>
                      </a:r>
                    </a:p>
                  </a:txBody>
                  <a:tcPr/>
                </a:tc>
                <a:tc>
                  <a:txBody>
                    <a:bodyPr/>
                    <a:lstStyle/>
                    <a:p>
                      <a:r>
                        <a:rPr lang="fr-FR" sz="2400" dirty="0"/>
                        <a:t>12,4%</a:t>
                      </a:r>
                    </a:p>
                  </a:txBody>
                  <a:tcPr/>
                </a:tc>
                <a:extLst>
                  <a:ext uri="{0D108BD9-81ED-4DB2-BD59-A6C34878D82A}">
                    <a16:rowId xmlns:a16="http://schemas.microsoft.com/office/drawing/2014/main" val="2196705886"/>
                  </a:ext>
                </a:extLst>
              </a:tr>
              <a:tr h="498415">
                <a:tc>
                  <a:txBody>
                    <a:bodyPr/>
                    <a:lstStyle/>
                    <a:p>
                      <a:r>
                        <a:rPr lang="fr-FR" sz="2400" dirty="0"/>
                        <a:t>IIB</a:t>
                      </a:r>
                    </a:p>
                  </a:txBody>
                  <a:tcPr/>
                </a:tc>
                <a:tc>
                  <a:txBody>
                    <a:bodyPr/>
                    <a:lstStyle/>
                    <a:p>
                      <a:r>
                        <a:rPr lang="fr-FR" sz="2400" dirty="0"/>
                        <a:t>199</a:t>
                      </a:r>
                    </a:p>
                  </a:txBody>
                  <a:tcPr/>
                </a:tc>
                <a:tc>
                  <a:txBody>
                    <a:bodyPr/>
                    <a:lstStyle/>
                    <a:p>
                      <a:r>
                        <a:rPr lang="fr-FR" sz="2400" dirty="0"/>
                        <a:t>28,6%</a:t>
                      </a:r>
                    </a:p>
                  </a:txBody>
                  <a:tcPr/>
                </a:tc>
                <a:extLst>
                  <a:ext uri="{0D108BD9-81ED-4DB2-BD59-A6C34878D82A}">
                    <a16:rowId xmlns:a16="http://schemas.microsoft.com/office/drawing/2014/main" val="1826702766"/>
                  </a:ext>
                </a:extLst>
              </a:tr>
              <a:tr h="498415">
                <a:tc>
                  <a:txBody>
                    <a:bodyPr/>
                    <a:lstStyle/>
                    <a:p>
                      <a:r>
                        <a:rPr lang="fr-FR" sz="2400" dirty="0"/>
                        <a:t>III</a:t>
                      </a:r>
                    </a:p>
                  </a:txBody>
                  <a:tcPr/>
                </a:tc>
                <a:tc>
                  <a:txBody>
                    <a:bodyPr/>
                    <a:lstStyle/>
                    <a:p>
                      <a:r>
                        <a:rPr lang="fr-FR" sz="2400" dirty="0"/>
                        <a:t>153</a:t>
                      </a:r>
                    </a:p>
                  </a:txBody>
                  <a:tcPr/>
                </a:tc>
                <a:tc>
                  <a:txBody>
                    <a:bodyPr/>
                    <a:lstStyle/>
                    <a:p>
                      <a:r>
                        <a:rPr lang="fr-FR" sz="2400" dirty="0"/>
                        <a:t>22%</a:t>
                      </a:r>
                    </a:p>
                  </a:txBody>
                  <a:tcPr/>
                </a:tc>
                <a:extLst>
                  <a:ext uri="{0D108BD9-81ED-4DB2-BD59-A6C34878D82A}">
                    <a16:rowId xmlns:a16="http://schemas.microsoft.com/office/drawing/2014/main" val="1551002154"/>
                  </a:ext>
                </a:extLst>
              </a:tr>
              <a:tr h="498415">
                <a:tc>
                  <a:txBody>
                    <a:bodyPr/>
                    <a:lstStyle/>
                    <a:p>
                      <a:r>
                        <a:rPr lang="fr-FR" sz="2400" dirty="0"/>
                        <a:t>IV</a:t>
                      </a:r>
                    </a:p>
                  </a:txBody>
                  <a:tcPr/>
                </a:tc>
                <a:tc>
                  <a:txBody>
                    <a:bodyPr/>
                    <a:lstStyle/>
                    <a:p>
                      <a:r>
                        <a:rPr lang="fr-FR" sz="2400" dirty="0"/>
                        <a:t>96</a:t>
                      </a:r>
                    </a:p>
                  </a:txBody>
                  <a:tcPr/>
                </a:tc>
                <a:tc>
                  <a:txBody>
                    <a:bodyPr/>
                    <a:lstStyle/>
                    <a:p>
                      <a:r>
                        <a:rPr lang="fr-FR" sz="2400" dirty="0"/>
                        <a:t>13,8%</a:t>
                      </a:r>
                    </a:p>
                  </a:txBody>
                  <a:tcPr/>
                </a:tc>
                <a:extLst>
                  <a:ext uri="{0D108BD9-81ED-4DB2-BD59-A6C34878D82A}">
                    <a16:rowId xmlns:a16="http://schemas.microsoft.com/office/drawing/2014/main" val="1843261110"/>
                  </a:ext>
                </a:extLst>
              </a:tr>
            </a:tbl>
          </a:graphicData>
        </a:graphic>
      </p:graphicFrame>
      <p:sp>
        <p:nvSpPr>
          <p:cNvPr id="7" name="ZoneTexte 6">
            <a:extLst>
              <a:ext uri="{FF2B5EF4-FFF2-40B4-BE49-F238E27FC236}">
                <a16:creationId xmlns:a16="http://schemas.microsoft.com/office/drawing/2014/main" id="{1DE24B77-F63A-3A29-9AD7-8C0490BA2AC4}"/>
              </a:ext>
            </a:extLst>
          </p:cNvPr>
          <p:cNvSpPr txBox="1"/>
          <p:nvPr/>
        </p:nvSpPr>
        <p:spPr>
          <a:xfrm>
            <a:off x="212585" y="6040219"/>
            <a:ext cx="11912250" cy="646331"/>
          </a:xfrm>
          <a:prstGeom prst="rect">
            <a:avLst/>
          </a:prstGeom>
          <a:noFill/>
        </p:spPr>
        <p:txBody>
          <a:bodyPr wrap="square" rtlCol="0">
            <a:spAutoFit/>
          </a:bodyPr>
          <a:lstStyle/>
          <a:p>
            <a:r>
              <a:rPr lang="fr-FR" dirty="0"/>
              <a:t>Nathalie Marie Victoire  SANCHEZ. Le cancer du col utérin: aspects épidemio-cliniques, anatomo-pathologiques et </a:t>
            </a:r>
            <a:r>
              <a:rPr lang="fr-FR" dirty="0" err="1"/>
              <a:t>therapeutiques</a:t>
            </a:r>
            <a:r>
              <a:rPr lang="fr-FR" dirty="0"/>
              <a:t> à l’Institut Curie de Dakar ( à propos de 695 cas, de 1978 à 1999), Thèse Med UCAD, 2001, Numéro 36</a:t>
            </a:r>
          </a:p>
        </p:txBody>
      </p:sp>
      <p:sp>
        <p:nvSpPr>
          <p:cNvPr id="4" name="Ellipse 3">
            <a:extLst>
              <a:ext uri="{FF2B5EF4-FFF2-40B4-BE49-F238E27FC236}">
                <a16:creationId xmlns:a16="http://schemas.microsoft.com/office/drawing/2014/main" id="{262F90A5-D4FC-E58B-6F21-8F00A34C56B4}"/>
              </a:ext>
            </a:extLst>
          </p:cNvPr>
          <p:cNvSpPr/>
          <p:nvPr/>
        </p:nvSpPr>
        <p:spPr>
          <a:xfrm>
            <a:off x="-113284" y="3540217"/>
            <a:ext cx="11894993" cy="250000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9576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 </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24</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Traitement</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graphicFrame>
        <p:nvGraphicFramePr>
          <p:cNvPr id="2" name="Tableau 1">
            <a:extLst>
              <a:ext uri="{FF2B5EF4-FFF2-40B4-BE49-F238E27FC236}">
                <a16:creationId xmlns:a16="http://schemas.microsoft.com/office/drawing/2014/main" id="{56031474-57B0-7BB6-0E62-6C2814F6E088}"/>
              </a:ext>
            </a:extLst>
          </p:cNvPr>
          <p:cNvGraphicFramePr>
            <a:graphicFrameLocks noGrp="1"/>
          </p:cNvGraphicFramePr>
          <p:nvPr>
            <p:extLst>
              <p:ext uri="{D42A27DB-BD31-4B8C-83A1-F6EECF244321}">
                <p14:modId xmlns:p14="http://schemas.microsoft.com/office/powerpoint/2010/main" val="919265750"/>
              </p:ext>
            </p:extLst>
          </p:nvPr>
        </p:nvGraphicFramePr>
        <p:xfrm>
          <a:off x="117591" y="1085849"/>
          <a:ext cx="11728392" cy="4601517"/>
        </p:xfrm>
        <a:graphic>
          <a:graphicData uri="http://schemas.openxmlformats.org/drawingml/2006/table">
            <a:tbl>
              <a:tblPr firstRow="1" bandRow="1">
                <a:tableStyleId>{5C22544A-7EE6-4342-B048-85BDC9FD1C3A}</a:tableStyleId>
              </a:tblPr>
              <a:tblGrid>
                <a:gridCol w="4868040">
                  <a:extLst>
                    <a:ext uri="{9D8B030D-6E8A-4147-A177-3AD203B41FA5}">
                      <a16:colId xmlns:a16="http://schemas.microsoft.com/office/drawing/2014/main" val="3261378773"/>
                    </a:ext>
                  </a:extLst>
                </a:gridCol>
                <a:gridCol w="3430176">
                  <a:extLst>
                    <a:ext uri="{9D8B030D-6E8A-4147-A177-3AD203B41FA5}">
                      <a16:colId xmlns:a16="http://schemas.microsoft.com/office/drawing/2014/main" val="1301029036"/>
                    </a:ext>
                  </a:extLst>
                </a:gridCol>
                <a:gridCol w="3430176">
                  <a:extLst>
                    <a:ext uri="{9D8B030D-6E8A-4147-A177-3AD203B41FA5}">
                      <a16:colId xmlns:a16="http://schemas.microsoft.com/office/drawing/2014/main" val="2489397521"/>
                    </a:ext>
                  </a:extLst>
                </a:gridCol>
              </a:tblGrid>
              <a:tr h="747701">
                <a:tc>
                  <a:txBody>
                    <a:bodyPr/>
                    <a:lstStyle/>
                    <a:p>
                      <a:r>
                        <a:rPr lang="fr-FR" sz="2400" dirty="0"/>
                        <a:t>Stade</a:t>
                      </a:r>
                    </a:p>
                  </a:txBody>
                  <a:tcPr/>
                </a:tc>
                <a:tc>
                  <a:txBody>
                    <a:bodyPr/>
                    <a:lstStyle/>
                    <a:p>
                      <a:r>
                        <a:rPr lang="fr-FR" sz="2400" dirty="0"/>
                        <a:t>Effectif </a:t>
                      </a:r>
                    </a:p>
                  </a:txBody>
                  <a:tcPr/>
                </a:tc>
                <a:tc>
                  <a:txBody>
                    <a:bodyPr/>
                    <a:lstStyle/>
                    <a:p>
                      <a:r>
                        <a:rPr lang="fr-FR" sz="2400" dirty="0"/>
                        <a:t>Pourcentage</a:t>
                      </a:r>
                    </a:p>
                  </a:txBody>
                  <a:tcPr/>
                </a:tc>
                <a:extLst>
                  <a:ext uri="{0D108BD9-81ED-4DB2-BD59-A6C34878D82A}">
                    <a16:rowId xmlns:a16="http://schemas.microsoft.com/office/drawing/2014/main" val="3030427710"/>
                  </a:ext>
                </a:extLst>
              </a:tr>
              <a:tr h="1322847">
                <a:tc>
                  <a:txBody>
                    <a:bodyPr/>
                    <a:lstStyle/>
                    <a:p>
                      <a:r>
                        <a:rPr lang="fr-FR" sz="2400" dirty="0"/>
                        <a:t>Chirurgie exclusive</a:t>
                      </a:r>
                    </a:p>
                  </a:txBody>
                  <a:tcPr/>
                </a:tc>
                <a:tc>
                  <a:txBody>
                    <a:bodyPr/>
                    <a:lstStyle/>
                    <a:p>
                      <a:r>
                        <a:rPr lang="fr-FR" sz="2400" dirty="0"/>
                        <a:t>172</a:t>
                      </a:r>
                    </a:p>
                  </a:txBody>
                  <a:tcPr/>
                </a:tc>
                <a:tc>
                  <a:txBody>
                    <a:bodyPr/>
                    <a:lstStyle/>
                    <a:p>
                      <a:r>
                        <a:rPr lang="fr-FR" sz="2400" dirty="0"/>
                        <a:t>24,74%</a:t>
                      </a:r>
                    </a:p>
                  </a:txBody>
                  <a:tcPr/>
                </a:tc>
                <a:extLst>
                  <a:ext uri="{0D108BD9-81ED-4DB2-BD59-A6C34878D82A}">
                    <a16:rowId xmlns:a16="http://schemas.microsoft.com/office/drawing/2014/main" val="2731549671"/>
                  </a:ext>
                </a:extLst>
              </a:tr>
              <a:tr h="17832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Radiothérapie </a:t>
                      </a:r>
                    </a:p>
                    <a:p>
                      <a:endParaRPr lang="fr-FR" sz="2400" dirty="0"/>
                    </a:p>
                  </a:txBody>
                  <a:tcPr/>
                </a:tc>
                <a:tc>
                  <a:txBody>
                    <a:bodyPr/>
                    <a:lstStyle/>
                    <a:p>
                      <a:r>
                        <a:rPr lang="fr-FR" sz="2400" dirty="0"/>
                        <a:t>171</a:t>
                      </a:r>
                    </a:p>
                  </a:txBody>
                  <a:tcPr/>
                </a:tc>
                <a:tc>
                  <a:txBody>
                    <a:bodyPr/>
                    <a:lstStyle/>
                    <a:p>
                      <a:r>
                        <a:rPr lang="fr-FR" sz="2400" dirty="0"/>
                        <a:t>24,60%</a:t>
                      </a:r>
                    </a:p>
                  </a:txBody>
                  <a:tcPr/>
                </a:tc>
                <a:extLst>
                  <a:ext uri="{0D108BD9-81ED-4DB2-BD59-A6C34878D82A}">
                    <a16:rowId xmlns:a16="http://schemas.microsoft.com/office/drawing/2014/main" val="2863619195"/>
                  </a:ext>
                </a:extLst>
              </a:tr>
              <a:tr h="747701">
                <a:tc>
                  <a:txBody>
                    <a:bodyPr/>
                    <a:lstStyle/>
                    <a:p>
                      <a:r>
                        <a:rPr lang="fr-FR" sz="2400" dirty="0"/>
                        <a:t>Chimiothérapie</a:t>
                      </a:r>
                    </a:p>
                  </a:txBody>
                  <a:tcPr/>
                </a:tc>
                <a:tc>
                  <a:txBody>
                    <a:bodyPr/>
                    <a:lstStyle/>
                    <a:p>
                      <a:r>
                        <a:rPr lang="fr-FR" sz="2400" dirty="0"/>
                        <a:t>32</a:t>
                      </a:r>
                    </a:p>
                  </a:txBody>
                  <a:tcPr/>
                </a:tc>
                <a:tc>
                  <a:txBody>
                    <a:bodyPr/>
                    <a:lstStyle/>
                    <a:p>
                      <a:r>
                        <a:rPr lang="fr-FR" sz="2400" dirty="0"/>
                        <a:t>4,60%</a:t>
                      </a:r>
                    </a:p>
                  </a:txBody>
                  <a:tcPr/>
                </a:tc>
                <a:extLst>
                  <a:ext uri="{0D108BD9-81ED-4DB2-BD59-A6C34878D82A}">
                    <a16:rowId xmlns:a16="http://schemas.microsoft.com/office/drawing/2014/main" val="1826702766"/>
                  </a:ext>
                </a:extLst>
              </a:tr>
            </a:tbl>
          </a:graphicData>
        </a:graphic>
      </p:graphicFrame>
      <p:sp>
        <p:nvSpPr>
          <p:cNvPr id="7" name="ZoneTexte 6">
            <a:extLst>
              <a:ext uri="{FF2B5EF4-FFF2-40B4-BE49-F238E27FC236}">
                <a16:creationId xmlns:a16="http://schemas.microsoft.com/office/drawing/2014/main" id="{1DE24B77-F63A-3A29-9AD7-8C0490BA2AC4}"/>
              </a:ext>
            </a:extLst>
          </p:cNvPr>
          <p:cNvSpPr txBox="1"/>
          <p:nvPr/>
        </p:nvSpPr>
        <p:spPr>
          <a:xfrm>
            <a:off x="212585" y="6040219"/>
            <a:ext cx="11912250" cy="646331"/>
          </a:xfrm>
          <a:prstGeom prst="rect">
            <a:avLst/>
          </a:prstGeom>
          <a:noFill/>
        </p:spPr>
        <p:txBody>
          <a:bodyPr wrap="square" rtlCol="0">
            <a:spAutoFit/>
          </a:bodyPr>
          <a:lstStyle/>
          <a:p>
            <a:r>
              <a:rPr lang="fr-FR" dirty="0"/>
              <a:t>Nathalie Marie Victoire  SANCHEZ. Le cancer du col utérin: aspects épidemio-cliniques, anatomo-pathologiques et </a:t>
            </a:r>
            <a:r>
              <a:rPr lang="fr-FR" dirty="0" err="1"/>
              <a:t>therapeutiques</a:t>
            </a:r>
            <a:r>
              <a:rPr lang="fr-FR" dirty="0"/>
              <a:t> à l’Institut Curie de Dakar ( à propos de 695 cas, de 1978 à 1999), Thèse Med UCAD, 2001, Numéro 36</a:t>
            </a:r>
          </a:p>
        </p:txBody>
      </p:sp>
    </p:spTree>
    <p:extLst>
      <p:ext uri="{BB962C8B-B14F-4D97-AF65-F5344CB8AC3E}">
        <p14:creationId xmlns:p14="http://schemas.microsoft.com/office/powerpoint/2010/main" val="4109604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 </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25</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Traitement</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7" name="ZoneTexte 6">
            <a:extLst>
              <a:ext uri="{FF2B5EF4-FFF2-40B4-BE49-F238E27FC236}">
                <a16:creationId xmlns:a16="http://schemas.microsoft.com/office/drawing/2014/main" id="{1DE24B77-F63A-3A29-9AD7-8C0490BA2AC4}"/>
              </a:ext>
            </a:extLst>
          </p:cNvPr>
          <p:cNvSpPr txBox="1"/>
          <p:nvPr/>
        </p:nvSpPr>
        <p:spPr>
          <a:xfrm>
            <a:off x="212585" y="6040219"/>
            <a:ext cx="11912250" cy="646331"/>
          </a:xfrm>
          <a:prstGeom prst="rect">
            <a:avLst/>
          </a:prstGeom>
          <a:noFill/>
        </p:spPr>
        <p:txBody>
          <a:bodyPr wrap="square" rtlCol="0">
            <a:spAutoFit/>
          </a:bodyPr>
          <a:lstStyle/>
          <a:p>
            <a:r>
              <a:rPr lang="fr-FR" dirty="0"/>
              <a:t>Nathalie Marie Victoire  SANCHEZ. Le cancer du col utérin: aspects épidemio-cliniques, anatomo-pathologiques et </a:t>
            </a:r>
            <a:r>
              <a:rPr lang="fr-FR" dirty="0" err="1"/>
              <a:t>therapeutiques</a:t>
            </a:r>
            <a:r>
              <a:rPr lang="fr-FR" dirty="0"/>
              <a:t> à l’Institut Curie de Dakar ( à propos de 695 cas, de 1978 à 1999), Thèse Med UCAD, 2001, Numéro 36</a:t>
            </a:r>
          </a:p>
        </p:txBody>
      </p:sp>
      <p:graphicFrame>
        <p:nvGraphicFramePr>
          <p:cNvPr id="4" name="Tableau 4">
            <a:extLst>
              <a:ext uri="{FF2B5EF4-FFF2-40B4-BE49-F238E27FC236}">
                <a16:creationId xmlns:a16="http://schemas.microsoft.com/office/drawing/2014/main" id="{FA250D40-C03E-55D9-2C96-0D74947F91BE}"/>
              </a:ext>
            </a:extLst>
          </p:cNvPr>
          <p:cNvGraphicFramePr>
            <a:graphicFrameLocks noGrp="1"/>
          </p:cNvGraphicFramePr>
          <p:nvPr>
            <p:extLst>
              <p:ext uri="{D42A27DB-BD31-4B8C-83A1-F6EECF244321}">
                <p14:modId xmlns:p14="http://schemas.microsoft.com/office/powerpoint/2010/main" val="1778943956"/>
              </p:ext>
            </p:extLst>
          </p:nvPr>
        </p:nvGraphicFramePr>
        <p:xfrm>
          <a:off x="515007" y="2007349"/>
          <a:ext cx="10823968" cy="3754488"/>
        </p:xfrm>
        <a:graphic>
          <a:graphicData uri="http://schemas.openxmlformats.org/drawingml/2006/table">
            <a:tbl>
              <a:tblPr firstRow="1" bandRow="1">
                <a:tableStyleId>{5C22544A-7EE6-4342-B048-85BDC9FD1C3A}</a:tableStyleId>
              </a:tblPr>
              <a:tblGrid>
                <a:gridCol w="3607990">
                  <a:extLst>
                    <a:ext uri="{9D8B030D-6E8A-4147-A177-3AD203B41FA5}">
                      <a16:colId xmlns:a16="http://schemas.microsoft.com/office/drawing/2014/main" val="229829687"/>
                    </a:ext>
                  </a:extLst>
                </a:gridCol>
                <a:gridCol w="7215978">
                  <a:extLst>
                    <a:ext uri="{9D8B030D-6E8A-4147-A177-3AD203B41FA5}">
                      <a16:colId xmlns:a16="http://schemas.microsoft.com/office/drawing/2014/main" val="3230367055"/>
                    </a:ext>
                  </a:extLst>
                </a:gridCol>
              </a:tblGrid>
              <a:tr h="625748">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Stade FIGO</a:t>
                      </a:r>
                    </a:p>
                  </a:txBody>
                  <a:tcPr/>
                </a:tc>
                <a:tc>
                  <a:txBody>
                    <a:bodyPr/>
                    <a:lstStyle/>
                    <a:p>
                      <a:pPr algn="ctr"/>
                      <a:r>
                        <a:rPr lang="fr-FR" sz="2800" dirty="0">
                          <a:latin typeface="Tahoma" panose="020B0604030504040204" pitchFamily="34" charset="0"/>
                          <a:ea typeface="Tahoma" panose="020B0604030504040204" pitchFamily="34" charset="0"/>
                          <a:cs typeface="Tahoma" panose="020B0604030504040204" pitchFamily="34" charset="0"/>
                        </a:rPr>
                        <a:t>Survie à 5 ans</a:t>
                      </a:r>
                    </a:p>
                  </a:txBody>
                  <a:tcPr/>
                </a:tc>
                <a:extLst>
                  <a:ext uri="{0D108BD9-81ED-4DB2-BD59-A6C34878D82A}">
                    <a16:rowId xmlns:a16="http://schemas.microsoft.com/office/drawing/2014/main" val="2063757784"/>
                  </a:ext>
                </a:extLst>
              </a:tr>
              <a:tr h="625748">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Stade O</a:t>
                      </a:r>
                    </a:p>
                  </a:txBody>
                  <a:tcPr/>
                </a:tc>
                <a:tc>
                  <a:txBody>
                    <a:bodyPr/>
                    <a:lstStyle/>
                    <a:p>
                      <a:pPr algn="ctr"/>
                      <a:r>
                        <a:rPr lang="fr-FR" sz="2800" dirty="0">
                          <a:latin typeface="Tahoma" panose="020B0604030504040204" pitchFamily="34" charset="0"/>
                          <a:ea typeface="Tahoma" panose="020B0604030504040204" pitchFamily="34" charset="0"/>
                          <a:cs typeface="Tahoma" panose="020B0604030504040204" pitchFamily="34" charset="0"/>
                        </a:rPr>
                        <a:t>100%</a:t>
                      </a:r>
                    </a:p>
                  </a:txBody>
                  <a:tcPr/>
                </a:tc>
                <a:extLst>
                  <a:ext uri="{0D108BD9-81ED-4DB2-BD59-A6C34878D82A}">
                    <a16:rowId xmlns:a16="http://schemas.microsoft.com/office/drawing/2014/main" val="121028321"/>
                  </a:ext>
                </a:extLst>
              </a:tr>
              <a:tr h="625748">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Stade I</a:t>
                      </a:r>
                    </a:p>
                  </a:txBody>
                  <a:tcPr/>
                </a:tc>
                <a:tc>
                  <a:txBody>
                    <a:bodyPr/>
                    <a:lstStyle/>
                    <a:p>
                      <a:pPr algn="ctr"/>
                      <a:r>
                        <a:rPr lang="fr-FR" sz="2800" dirty="0">
                          <a:latin typeface="Tahoma" panose="020B0604030504040204" pitchFamily="34" charset="0"/>
                          <a:ea typeface="Tahoma" panose="020B0604030504040204" pitchFamily="34" charset="0"/>
                          <a:cs typeface="Tahoma" panose="020B0604030504040204" pitchFamily="34" charset="0"/>
                        </a:rPr>
                        <a:t>80%</a:t>
                      </a:r>
                    </a:p>
                  </a:txBody>
                  <a:tcPr/>
                </a:tc>
                <a:extLst>
                  <a:ext uri="{0D108BD9-81ED-4DB2-BD59-A6C34878D82A}">
                    <a16:rowId xmlns:a16="http://schemas.microsoft.com/office/drawing/2014/main" val="397877429"/>
                  </a:ext>
                </a:extLst>
              </a:tr>
              <a:tr h="625748">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Stade II</a:t>
                      </a:r>
                    </a:p>
                  </a:txBody>
                  <a:tcPr/>
                </a:tc>
                <a:tc>
                  <a:txBody>
                    <a:bodyPr/>
                    <a:lstStyle/>
                    <a:p>
                      <a:pPr algn="ctr"/>
                      <a:r>
                        <a:rPr lang="fr-FR" sz="2800" dirty="0">
                          <a:latin typeface="Tahoma" panose="020B0604030504040204" pitchFamily="34" charset="0"/>
                          <a:ea typeface="Tahoma" panose="020B0604030504040204" pitchFamily="34" charset="0"/>
                          <a:cs typeface="Tahoma" panose="020B0604030504040204" pitchFamily="34" charset="0"/>
                        </a:rPr>
                        <a:t>50%</a:t>
                      </a:r>
                    </a:p>
                  </a:txBody>
                  <a:tcPr/>
                </a:tc>
                <a:extLst>
                  <a:ext uri="{0D108BD9-81ED-4DB2-BD59-A6C34878D82A}">
                    <a16:rowId xmlns:a16="http://schemas.microsoft.com/office/drawing/2014/main" val="1128394815"/>
                  </a:ext>
                </a:extLst>
              </a:tr>
              <a:tr h="625748">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Stade III</a:t>
                      </a:r>
                    </a:p>
                  </a:txBody>
                  <a:tcPr/>
                </a:tc>
                <a:tc>
                  <a:txBody>
                    <a:bodyPr/>
                    <a:lstStyle/>
                    <a:p>
                      <a:pPr algn="ctr"/>
                      <a:r>
                        <a:rPr lang="fr-FR" sz="2800" dirty="0">
                          <a:latin typeface="Tahoma" panose="020B0604030504040204" pitchFamily="34" charset="0"/>
                          <a:ea typeface="Tahoma" panose="020B0604030504040204" pitchFamily="34" charset="0"/>
                          <a:cs typeface="Tahoma" panose="020B0604030504040204" pitchFamily="34" charset="0"/>
                        </a:rPr>
                        <a:t>20-30%</a:t>
                      </a:r>
                    </a:p>
                  </a:txBody>
                  <a:tcPr/>
                </a:tc>
                <a:extLst>
                  <a:ext uri="{0D108BD9-81ED-4DB2-BD59-A6C34878D82A}">
                    <a16:rowId xmlns:a16="http://schemas.microsoft.com/office/drawing/2014/main" val="3068784626"/>
                  </a:ext>
                </a:extLst>
              </a:tr>
              <a:tr h="625748">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Stade IV</a:t>
                      </a:r>
                    </a:p>
                  </a:txBody>
                  <a:tcPr/>
                </a:tc>
                <a:tc>
                  <a:txBody>
                    <a:bodyPr/>
                    <a:lstStyle/>
                    <a:p>
                      <a:pPr algn="ctr"/>
                      <a:r>
                        <a:rPr lang="fr-FR" sz="2800" dirty="0">
                          <a:latin typeface="Tahoma" panose="020B0604030504040204" pitchFamily="34" charset="0"/>
                          <a:ea typeface="Tahoma" panose="020B0604030504040204" pitchFamily="34" charset="0"/>
                          <a:cs typeface="Tahoma" panose="020B0604030504040204" pitchFamily="34" charset="0"/>
                        </a:rPr>
                        <a:t>Moins de 5%</a:t>
                      </a:r>
                    </a:p>
                  </a:txBody>
                  <a:tcPr/>
                </a:tc>
                <a:extLst>
                  <a:ext uri="{0D108BD9-81ED-4DB2-BD59-A6C34878D82A}">
                    <a16:rowId xmlns:a16="http://schemas.microsoft.com/office/drawing/2014/main" val="2281701647"/>
                  </a:ext>
                </a:extLst>
              </a:tr>
            </a:tbl>
          </a:graphicData>
        </a:graphic>
      </p:graphicFrame>
      <p:sp>
        <p:nvSpPr>
          <p:cNvPr id="10" name="ZoneTexte 9">
            <a:extLst>
              <a:ext uri="{FF2B5EF4-FFF2-40B4-BE49-F238E27FC236}">
                <a16:creationId xmlns:a16="http://schemas.microsoft.com/office/drawing/2014/main" id="{6B050255-AD7E-E62A-4B30-6E889C67FF3A}"/>
              </a:ext>
            </a:extLst>
          </p:cNvPr>
          <p:cNvSpPr txBox="1"/>
          <p:nvPr/>
        </p:nvSpPr>
        <p:spPr>
          <a:xfrm>
            <a:off x="181127" y="996329"/>
            <a:ext cx="11912250"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Pronostic</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sp>
        <p:nvSpPr>
          <p:cNvPr id="2" name="Ellipse 1">
            <a:extLst>
              <a:ext uri="{FF2B5EF4-FFF2-40B4-BE49-F238E27FC236}">
                <a16:creationId xmlns:a16="http://schemas.microsoft.com/office/drawing/2014/main" id="{FA103248-AF44-3437-7B62-556362A66D81}"/>
              </a:ext>
            </a:extLst>
          </p:cNvPr>
          <p:cNvSpPr/>
          <p:nvPr/>
        </p:nvSpPr>
        <p:spPr>
          <a:xfrm>
            <a:off x="-113284" y="3740786"/>
            <a:ext cx="11894993" cy="2434092"/>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5634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 </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26</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Traitement</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7" name="ZoneTexte 6">
            <a:extLst>
              <a:ext uri="{FF2B5EF4-FFF2-40B4-BE49-F238E27FC236}">
                <a16:creationId xmlns:a16="http://schemas.microsoft.com/office/drawing/2014/main" id="{1DE24B77-F63A-3A29-9AD7-8C0490BA2AC4}"/>
              </a:ext>
            </a:extLst>
          </p:cNvPr>
          <p:cNvSpPr txBox="1"/>
          <p:nvPr/>
        </p:nvSpPr>
        <p:spPr>
          <a:xfrm>
            <a:off x="212585" y="826029"/>
            <a:ext cx="11577753" cy="5290423"/>
          </a:xfrm>
          <a:prstGeom prst="rect">
            <a:avLst/>
          </a:prstGeom>
          <a:noFill/>
        </p:spPr>
        <p:txBody>
          <a:bodyPr wrap="square" rtlCol="0">
            <a:spAutoFit/>
          </a:bodyPr>
          <a:lstStyle/>
          <a:p>
            <a:pPr>
              <a:lnSpc>
                <a:spcPct val="250000"/>
              </a:lnSpc>
            </a:pPr>
            <a:r>
              <a:rPr lang="fr-FR" sz="2800" b="1" dirty="0">
                <a:solidFill>
                  <a:srgbClr val="002060"/>
                </a:solidFill>
              </a:rPr>
              <a:t>- Chirurgie</a:t>
            </a:r>
          </a:p>
          <a:p>
            <a:pPr>
              <a:lnSpc>
                <a:spcPct val="250000"/>
              </a:lnSpc>
            </a:pPr>
            <a:r>
              <a:rPr lang="fr-FR" sz="2800" dirty="0"/>
              <a:t>Parfois inaccessible</a:t>
            </a:r>
          </a:p>
          <a:p>
            <a:pPr>
              <a:lnSpc>
                <a:spcPct val="250000"/>
              </a:lnSpc>
            </a:pPr>
            <a:r>
              <a:rPr lang="fr-FR" sz="2800" dirty="0"/>
              <a:t>Délai d’attente long</a:t>
            </a:r>
          </a:p>
          <a:p>
            <a:pPr>
              <a:lnSpc>
                <a:spcPct val="250000"/>
              </a:lnSpc>
            </a:pPr>
            <a:r>
              <a:rPr lang="fr-FR" sz="2800" dirty="0"/>
              <a:t>Peu de spécialistes </a:t>
            </a:r>
          </a:p>
          <a:p>
            <a:pPr>
              <a:lnSpc>
                <a:spcPct val="250000"/>
              </a:lnSpc>
            </a:pPr>
            <a:r>
              <a:rPr lang="fr-FR" sz="2800" dirty="0"/>
              <a:t>Complications</a:t>
            </a:r>
            <a:r>
              <a:rPr lang="fr-FR" dirty="0"/>
              <a:t> </a:t>
            </a:r>
          </a:p>
        </p:txBody>
      </p:sp>
    </p:spTree>
    <p:extLst>
      <p:ext uri="{BB962C8B-B14F-4D97-AF65-F5344CB8AC3E}">
        <p14:creationId xmlns:p14="http://schemas.microsoft.com/office/powerpoint/2010/main" val="3123077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 </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27</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Traitement</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7" name="ZoneTexte 6">
            <a:extLst>
              <a:ext uri="{FF2B5EF4-FFF2-40B4-BE49-F238E27FC236}">
                <a16:creationId xmlns:a16="http://schemas.microsoft.com/office/drawing/2014/main" id="{1DE24B77-F63A-3A29-9AD7-8C0490BA2AC4}"/>
              </a:ext>
            </a:extLst>
          </p:cNvPr>
          <p:cNvSpPr txBox="1"/>
          <p:nvPr/>
        </p:nvSpPr>
        <p:spPr>
          <a:xfrm>
            <a:off x="212585" y="826029"/>
            <a:ext cx="11577753" cy="5290423"/>
          </a:xfrm>
          <a:prstGeom prst="rect">
            <a:avLst/>
          </a:prstGeom>
          <a:noFill/>
        </p:spPr>
        <p:txBody>
          <a:bodyPr wrap="square" rtlCol="0">
            <a:spAutoFit/>
          </a:bodyPr>
          <a:lstStyle/>
          <a:p>
            <a:pPr>
              <a:lnSpc>
                <a:spcPct val="250000"/>
              </a:lnSpc>
            </a:pPr>
            <a:r>
              <a:rPr lang="fr-FR" sz="2800" b="1" dirty="0">
                <a:solidFill>
                  <a:srgbClr val="002060"/>
                </a:solidFill>
              </a:rPr>
              <a:t>- Radiothérapie</a:t>
            </a:r>
          </a:p>
          <a:p>
            <a:pPr>
              <a:lnSpc>
                <a:spcPct val="250000"/>
              </a:lnSpc>
            </a:pPr>
            <a:r>
              <a:rPr lang="fr-FR" sz="2800" dirty="0"/>
              <a:t>Parfois inaccessible (4 appareils pour 18 millions de Sénégalais)</a:t>
            </a:r>
          </a:p>
          <a:p>
            <a:pPr>
              <a:lnSpc>
                <a:spcPct val="250000"/>
              </a:lnSpc>
            </a:pPr>
            <a:r>
              <a:rPr lang="fr-FR" sz="2800" dirty="0"/>
              <a:t>Délai d’attente long</a:t>
            </a:r>
          </a:p>
          <a:p>
            <a:pPr>
              <a:lnSpc>
                <a:spcPct val="250000"/>
              </a:lnSpc>
            </a:pPr>
            <a:r>
              <a:rPr lang="fr-FR" sz="2800" dirty="0"/>
              <a:t>Peu de spécialistes </a:t>
            </a:r>
          </a:p>
          <a:p>
            <a:pPr>
              <a:lnSpc>
                <a:spcPct val="250000"/>
              </a:lnSpc>
            </a:pPr>
            <a:r>
              <a:rPr lang="fr-FR" sz="2800" dirty="0"/>
              <a:t>Complications</a:t>
            </a:r>
            <a:r>
              <a:rPr lang="fr-FR" dirty="0"/>
              <a:t> </a:t>
            </a:r>
          </a:p>
        </p:txBody>
      </p:sp>
    </p:spTree>
    <p:extLst>
      <p:ext uri="{BB962C8B-B14F-4D97-AF65-F5344CB8AC3E}">
        <p14:creationId xmlns:p14="http://schemas.microsoft.com/office/powerpoint/2010/main" val="4133078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 </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28</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5447"/>
            <a:ext cx="9827170" cy="677108"/>
          </a:xfrm>
          <a:prstGeom prst="rect">
            <a:avLst/>
          </a:prstGeom>
          <a:noFill/>
        </p:spPr>
        <p:txBody>
          <a:bodyPr wrap="square" lIns="0" tIns="0" rIns="0" bIns="0" rtlCol="0" anchor="ctr">
            <a:spAutoFit/>
          </a:bodyPr>
          <a:lstStyle/>
          <a:p>
            <a:r>
              <a:rPr lang="fr-FR" sz="4400" b="1" dirty="0">
                <a:solidFill>
                  <a:srgbClr val="7030A0"/>
                </a:solidFill>
                <a:latin typeface="+mj-lt"/>
              </a:rPr>
              <a:t>Traitement</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7" name="ZoneTexte 6">
            <a:extLst>
              <a:ext uri="{FF2B5EF4-FFF2-40B4-BE49-F238E27FC236}">
                <a16:creationId xmlns:a16="http://schemas.microsoft.com/office/drawing/2014/main" id="{1DE24B77-F63A-3A29-9AD7-8C0490BA2AC4}"/>
              </a:ext>
            </a:extLst>
          </p:cNvPr>
          <p:cNvSpPr txBox="1"/>
          <p:nvPr/>
        </p:nvSpPr>
        <p:spPr>
          <a:xfrm>
            <a:off x="212585" y="826029"/>
            <a:ext cx="11577753" cy="5290423"/>
          </a:xfrm>
          <a:prstGeom prst="rect">
            <a:avLst/>
          </a:prstGeom>
          <a:noFill/>
        </p:spPr>
        <p:txBody>
          <a:bodyPr wrap="square" rtlCol="0">
            <a:spAutoFit/>
          </a:bodyPr>
          <a:lstStyle/>
          <a:p>
            <a:pPr>
              <a:lnSpc>
                <a:spcPct val="250000"/>
              </a:lnSpc>
            </a:pPr>
            <a:r>
              <a:rPr lang="fr-FR" sz="2800" b="1" dirty="0">
                <a:solidFill>
                  <a:srgbClr val="002060"/>
                </a:solidFill>
              </a:rPr>
              <a:t>- Chimiothérapie</a:t>
            </a:r>
          </a:p>
          <a:p>
            <a:pPr>
              <a:lnSpc>
                <a:spcPct val="250000"/>
              </a:lnSpc>
            </a:pPr>
            <a:r>
              <a:rPr lang="fr-FR" sz="2800" dirty="0"/>
              <a:t>Médicaments encore chers       </a:t>
            </a:r>
          </a:p>
          <a:p>
            <a:pPr>
              <a:lnSpc>
                <a:spcPct val="250000"/>
              </a:lnSpc>
            </a:pPr>
            <a:r>
              <a:rPr lang="fr-FR" sz="2800" dirty="0"/>
              <a:t>Rupture fréquente</a:t>
            </a:r>
          </a:p>
          <a:p>
            <a:pPr>
              <a:lnSpc>
                <a:spcPct val="250000"/>
              </a:lnSpc>
            </a:pPr>
            <a:r>
              <a:rPr lang="fr-FR" sz="2800" dirty="0"/>
              <a:t>Peu de spécialistes/peu de centres </a:t>
            </a:r>
          </a:p>
          <a:p>
            <a:pPr>
              <a:lnSpc>
                <a:spcPct val="250000"/>
              </a:lnSpc>
            </a:pPr>
            <a:r>
              <a:rPr lang="fr-FR" sz="2800" dirty="0"/>
              <a:t>Complications</a:t>
            </a:r>
            <a:r>
              <a:rPr lang="fr-FR" dirty="0"/>
              <a:t> </a:t>
            </a:r>
          </a:p>
        </p:txBody>
      </p:sp>
    </p:spTree>
    <p:extLst>
      <p:ext uri="{BB962C8B-B14F-4D97-AF65-F5344CB8AC3E}">
        <p14:creationId xmlns:p14="http://schemas.microsoft.com/office/powerpoint/2010/main" val="45183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63" y="171450"/>
            <a:ext cx="658800" cy="586801"/>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sp>
        <p:nvSpPr>
          <p:cNvPr id="7" name="TextBox 6">
            <a:extLst>
              <a:ext uri="{FF2B5EF4-FFF2-40B4-BE49-F238E27FC236}">
                <a16:creationId xmlns:a16="http://schemas.microsoft.com/office/drawing/2014/main" id="{45C74FCE-67F3-40E5-8E00-405A2EB291D1}"/>
              </a:ext>
            </a:extLst>
          </p:cNvPr>
          <p:cNvSpPr txBox="1"/>
          <p:nvPr/>
        </p:nvSpPr>
        <p:spPr>
          <a:xfrm>
            <a:off x="994112" y="-17680"/>
            <a:ext cx="9788549" cy="677108"/>
          </a:xfrm>
          <a:prstGeom prst="rect">
            <a:avLst/>
          </a:prstGeom>
          <a:noFill/>
        </p:spPr>
        <p:txBody>
          <a:bodyPr wrap="square" lIns="0" tIns="0" rIns="0" bIns="0" rtlCol="0" anchor="ctr">
            <a:spAutoFit/>
          </a:bodyPr>
          <a:lstStyle/>
          <a:p>
            <a:r>
              <a:rPr lang="fr-FR" sz="4400" b="1" dirty="0">
                <a:solidFill>
                  <a:srgbClr val="7030A0"/>
                </a:solidFill>
                <a:latin typeface="+mj-lt"/>
              </a:rPr>
              <a:t>Conflit d’</a:t>
            </a:r>
            <a:r>
              <a:rPr lang="fr-FR" sz="4400" b="1" dirty="0" err="1">
                <a:solidFill>
                  <a:srgbClr val="7030A0"/>
                </a:solidFill>
                <a:latin typeface="+mj-lt"/>
              </a:rPr>
              <a:t>interêt</a:t>
            </a:r>
            <a:endParaRPr lang="id-ID" sz="4400" b="1" dirty="0">
              <a:solidFill>
                <a:srgbClr val="7030A0"/>
              </a:solidFill>
              <a:latin typeface="+mj-lt"/>
            </a:endParaRPr>
          </a:p>
        </p:txBody>
      </p:sp>
      <p:grpSp>
        <p:nvGrpSpPr>
          <p:cNvPr id="75" name="Group 8">
            <a:extLst>
              <a:ext uri="{FF2B5EF4-FFF2-40B4-BE49-F238E27FC236}">
                <a16:creationId xmlns:a16="http://schemas.microsoft.com/office/drawing/2014/main" id="{73AE0947-B1D6-4857-B7BF-D9451BEB3F57}"/>
              </a:ext>
            </a:extLst>
          </p:cNvPr>
          <p:cNvGrpSpPr/>
          <p:nvPr/>
        </p:nvGrpSpPr>
        <p:grpSpPr>
          <a:xfrm>
            <a:off x="399462" y="307384"/>
            <a:ext cx="382447" cy="331736"/>
            <a:chOff x="304800" y="822325"/>
            <a:chExt cx="287338" cy="249238"/>
          </a:xfrm>
          <a:solidFill>
            <a:schemeClr val="bg1"/>
          </a:solidFill>
        </p:grpSpPr>
        <p:sp>
          <p:nvSpPr>
            <p:cNvPr id="76" name="Freeform 23">
              <a:extLst>
                <a:ext uri="{FF2B5EF4-FFF2-40B4-BE49-F238E27FC236}">
                  <a16:creationId xmlns:a16="http://schemas.microsoft.com/office/drawing/2014/main" id="{E0535675-4ABA-46E8-AFDE-E01B2A33DEA9}"/>
                </a:ext>
              </a:extLst>
            </p:cNvPr>
            <p:cNvSpPr>
              <a:spLocks noEditPoints="1"/>
            </p:cNvSpPr>
            <p:nvPr/>
          </p:nvSpPr>
          <p:spPr bwMode="auto">
            <a:xfrm>
              <a:off x="333375" y="957263"/>
              <a:ext cx="76200" cy="57150"/>
            </a:xfrm>
            <a:custGeom>
              <a:avLst/>
              <a:gdLst>
                <a:gd name="T0" fmla="*/ 211 w 241"/>
                <a:gd name="T1" fmla="*/ 151 h 181"/>
                <a:gd name="T2" fmla="*/ 30 w 241"/>
                <a:gd name="T3" fmla="*/ 151 h 181"/>
                <a:gd name="T4" fmla="*/ 30 w 241"/>
                <a:gd name="T5" fmla="*/ 30 h 181"/>
                <a:gd name="T6" fmla="*/ 211 w 241"/>
                <a:gd name="T7" fmla="*/ 30 h 181"/>
                <a:gd name="T8" fmla="*/ 211 w 241"/>
                <a:gd name="T9" fmla="*/ 151 h 181"/>
                <a:gd name="T10" fmla="*/ 226 w 241"/>
                <a:gd name="T11" fmla="*/ 0 h 181"/>
                <a:gd name="T12" fmla="*/ 15 w 241"/>
                <a:gd name="T13" fmla="*/ 0 h 181"/>
                <a:gd name="T14" fmla="*/ 12 w 241"/>
                <a:gd name="T15" fmla="*/ 0 h 181"/>
                <a:gd name="T16" fmla="*/ 9 w 241"/>
                <a:gd name="T17" fmla="*/ 1 h 181"/>
                <a:gd name="T18" fmla="*/ 7 w 241"/>
                <a:gd name="T19" fmla="*/ 2 h 181"/>
                <a:gd name="T20" fmla="*/ 4 w 241"/>
                <a:gd name="T21" fmla="*/ 4 h 181"/>
                <a:gd name="T22" fmla="*/ 2 w 241"/>
                <a:gd name="T23" fmla="*/ 6 h 181"/>
                <a:gd name="T24" fmla="*/ 1 w 241"/>
                <a:gd name="T25" fmla="*/ 8 h 181"/>
                <a:gd name="T26" fmla="*/ 0 w 241"/>
                <a:gd name="T27" fmla="*/ 12 h 181"/>
                <a:gd name="T28" fmla="*/ 0 w 241"/>
                <a:gd name="T29" fmla="*/ 15 h 181"/>
                <a:gd name="T30" fmla="*/ 0 w 241"/>
                <a:gd name="T31" fmla="*/ 166 h 181"/>
                <a:gd name="T32" fmla="*/ 0 w 241"/>
                <a:gd name="T33" fmla="*/ 169 h 181"/>
                <a:gd name="T34" fmla="*/ 1 w 241"/>
                <a:gd name="T35" fmla="*/ 171 h 181"/>
                <a:gd name="T36" fmla="*/ 2 w 241"/>
                <a:gd name="T37" fmla="*/ 175 h 181"/>
                <a:gd name="T38" fmla="*/ 4 w 241"/>
                <a:gd name="T39" fmla="*/ 177 h 181"/>
                <a:gd name="T40" fmla="*/ 7 w 241"/>
                <a:gd name="T41" fmla="*/ 179 h 181"/>
                <a:gd name="T42" fmla="*/ 9 w 241"/>
                <a:gd name="T43" fmla="*/ 180 h 181"/>
                <a:gd name="T44" fmla="*/ 12 w 241"/>
                <a:gd name="T45" fmla="*/ 181 h 181"/>
                <a:gd name="T46" fmla="*/ 15 w 241"/>
                <a:gd name="T47" fmla="*/ 181 h 181"/>
                <a:gd name="T48" fmla="*/ 226 w 241"/>
                <a:gd name="T49" fmla="*/ 181 h 181"/>
                <a:gd name="T50" fmla="*/ 230 w 241"/>
                <a:gd name="T51" fmla="*/ 181 h 181"/>
                <a:gd name="T52" fmla="*/ 233 w 241"/>
                <a:gd name="T53" fmla="*/ 180 h 181"/>
                <a:gd name="T54" fmla="*/ 235 w 241"/>
                <a:gd name="T55" fmla="*/ 178 h 181"/>
                <a:gd name="T56" fmla="*/ 237 w 241"/>
                <a:gd name="T57" fmla="*/ 177 h 181"/>
                <a:gd name="T58" fmla="*/ 239 w 241"/>
                <a:gd name="T59" fmla="*/ 175 h 181"/>
                <a:gd name="T60" fmla="*/ 240 w 241"/>
                <a:gd name="T61" fmla="*/ 171 h 181"/>
                <a:gd name="T62" fmla="*/ 241 w 241"/>
                <a:gd name="T63" fmla="*/ 169 h 181"/>
                <a:gd name="T64" fmla="*/ 241 w 241"/>
                <a:gd name="T65" fmla="*/ 166 h 181"/>
                <a:gd name="T66" fmla="*/ 241 w 241"/>
                <a:gd name="T67" fmla="*/ 15 h 181"/>
                <a:gd name="T68" fmla="*/ 241 w 241"/>
                <a:gd name="T69" fmla="*/ 12 h 181"/>
                <a:gd name="T70" fmla="*/ 240 w 241"/>
                <a:gd name="T71" fmla="*/ 8 h 181"/>
                <a:gd name="T72" fmla="*/ 239 w 241"/>
                <a:gd name="T73" fmla="*/ 6 h 181"/>
                <a:gd name="T74" fmla="*/ 237 w 241"/>
                <a:gd name="T75" fmla="*/ 4 h 181"/>
                <a:gd name="T76" fmla="*/ 235 w 241"/>
                <a:gd name="T77" fmla="*/ 2 h 181"/>
                <a:gd name="T78" fmla="*/ 233 w 241"/>
                <a:gd name="T79" fmla="*/ 1 h 181"/>
                <a:gd name="T80" fmla="*/ 230 w 241"/>
                <a:gd name="T81" fmla="*/ 0 h 181"/>
                <a:gd name="T82" fmla="*/ 226 w 241"/>
                <a:gd name="T8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1" h="181">
                  <a:moveTo>
                    <a:pt x="211" y="151"/>
                  </a:moveTo>
                  <a:lnTo>
                    <a:pt x="30" y="151"/>
                  </a:lnTo>
                  <a:lnTo>
                    <a:pt x="30" y="30"/>
                  </a:lnTo>
                  <a:lnTo>
                    <a:pt x="211" y="30"/>
                  </a:lnTo>
                  <a:lnTo>
                    <a:pt x="211" y="151"/>
                  </a:lnTo>
                  <a:close/>
                  <a:moveTo>
                    <a:pt x="226" y="0"/>
                  </a:moveTo>
                  <a:lnTo>
                    <a:pt x="15" y="0"/>
                  </a:lnTo>
                  <a:lnTo>
                    <a:pt x="12" y="0"/>
                  </a:lnTo>
                  <a:lnTo>
                    <a:pt x="9" y="1"/>
                  </a:lnTo>
                  <a:lnTo>
                    <a:pt x="7" y="2"/>
                  </a:lnTo>
                  <a:lnTo>
                    <a:pt x="4" y="4"/>
                  </a:lnTo>
                  <a:lnTo>
                    <a:pt x="2" y="6"/>
                  </a:lnTo>
                  <a:lnTo>
                    <a:pt x="1" y="8"/>
                  </a:lnTo>
                  <a:lnTo>
                    <a:pt x="0" y="12"/>
                  </a:lnTo>
                  <a:lnTo>
                    <a:pt x="0" y="15"/>
                  </a:lnTo>
                  <a:lnTo>
                    <a:pt x="0" y="166"/>
                  </a:lnTo>
                  <a:lnTo>
                    <a:pt x="0" y="169"/>
                  </a:lnTo>
                  <a:lnTo>
                    <a:pt x="1" y="171"/>
                  </a:lnTo>
                  <a:lnTo>
                    <a:pt x="2" y="175"/>
                  </a:lnTo>
                  <a:lnTo>
                    <a:pt x="4" y="177"/>
                  </a:lnTo>
                  <a:lnTo>
                    <a:pt x="7" y="179"/>
                  </a:lnTo>
                  <a:lnTo>
                    <a:pt x="9" y="180"/>
                  </a:lnTo>
                  <a:lnTo>
                    <a:pt x="12" y="181"/>
                  </a:lnTo>
                  <a:lnTo>
                    <a:pt x="15" y="181"/>
                  </a:lnTo>
                  <a:lnTo>
                    <a:pt x="226" y="181"/>
                  </a:lnTo>
                  <a:lnTo>
                    <a:pt x="230" y="181"/>
                  </a:lnTo>
                  <a:lnTo>
                    <a:pt x="233" y="180"/>
                  </a:lnTo>
                  <a:lnTo>
                    <a:pt x="235" y="178"/>
                  </a:lnTo>
                  <a:lnTo>
                    <a:pt x="237" y="177"/>
                  </a:lnTo>
                  <a:lnTo>
                    <a:pt x="239" y="175"/>
                  </a:lnTo>
                  <a:lnTo>
                    <a:pt x="240" y="171"/>
                  </a:lnTo>
                  <a:lnTo>
                    <a:pt x="241" y="169"/>
                  </a:lnTo>
                  <a:lnTo>
                    <a:pt x="241" y="166"/>
                  </a:lnTo>
                  <a:lnTo>
                    <a:pt x="241" y="15"/>
                  </a:lnTo>
                  <a:lnTo>
                    <a:pt x="241" y="12"/>
                  </a:lnTo>
                  <a:lnTo>
                    <a:pt x="240" y="8"/>
                  </a:lnTo>
                  <a:lnTo>
                    <a:pt x="239" y="6"/>
                  </a:lnTo>
                  <a:lnTo>
                    <a:pt x="237" y="4"/>
                  </a:lnTo>
                  <a:lnTo>
                    <a:pt x="235" y="2"/>
                  </a:lnTo>
                  <a:lnTo>
                    <a:pt x="233" y="1"/>
                  </a:lnTo>
                  <a:lnTo>
                    <a:pt x="230" y="0"/>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4">
              <a:extLst>
                <a:ext uri="{FF2B5EF4-FFF2-40B4-BE49-F238E27FC236}">
                  <a16:creationId xmlns:a16="http://schemas.microsoft.com/office/drawing/2014/main" id="{CEEB0FD6-E119-4C54-A33D-7DCAF786A554}"/>
                </a:ext>
              </a:extLst>
            </p:cNvPr>
            <p:cNvSpPr>
              <a:spLocks noEditPoints="1"/>
            </p:cNvSpPr>
            <p:nvPr/>
          </p:nvSpPr>
          <p:spPr bwMode="auto">
            <a:xfrm>
              <a:off x="409575" y="841375"/>
              <a:ext cx="77788" cy="57150"/>
            </a:xfrm>
            <a:custGeom>
              <a:avLst/>
              <a:gdLst>
                <a:gd name="T0" fmla="*/ 213 w 243"/>
                <a:gd name="T1" fmla="*/ 152 h 182"/>
                <a:gd name="T2" fmla="*/ 32 w 243"/>
                <a:gd name="T3" fmla="*/ 152 h 182"/>
                <a:gd name="T4" fmla="*/ 32 w 243"/>
                <a:gd name="T5" fmla="*/ 30 h 182"/>
                <a:gd name="T6" fmla="*/ 213 w 243"/>
                <a:gd name="T7" fmla="*/ 30 h 182"/>
                <a:gd name="T8" fmla="*/ 213 w 243"/>
                <a:gd name="T9" fmla="*/ 152 h 182"/>
                <a:gd name="T10" fmla="*/ 228 w 243"/>
                <a:gd name="T11" fmla="*/ 0 h 182"/>
                <a:gd name="T12" fmla="*/ 15 w 243"/>
                <a:gd name="T13" fmla="*/ 0 h 182"/>
                <a:gd name="T14" fmla="*/ 13 w 243"/>
                <a:gd name="T15" fmla="*/ 0 h 182"/>
                <a:gd name="T16" fmla="*/ 10 w 243"/>
                <a:gd name="T17" fmla="*/ 1 h 182"/>
                <a:gd name="T18" fmla="*/ 8 w 243"/>
                <a:gd name="T19" fmla="*/ 3 h 182"/>
                <a:gd name="T20" fmla="*/ 6 w 243"/>
                <a:gd name="T21" fmla="*/ 5 h 182"/>
                <a:gd name="T22" fmla="*/ 4 w 243"/>
                <a:gd name="T23" fmla="*/ 7 h 182"/>
                <a:gd name="T24" fmla="*/ 2 w 243"/>
                <a:gd name="T25" fmla="*/ 10 h 182"/>
                <a:gd name="T26" fmla="*/ 2 w 243"/>
                <a:gd name="T27" fmla="*/ 12 h 182"/>
                <a:gd name="T28" fmla="*/ 0 w 243"/>
                <a:gd name="T29" fmla="*/ 15 h 182"/>
                <a:gd name="T30" fmla="*/ 0 w 243"/>
                <a:gd name="T31" fmla="*/ 167 h 182"/>
                <a:gd name="T32" fmla="*/ 2 w 243"/>
                <a:gd name="T33" fmla="*/ 170 h 182"/>
                <a:gd name="T34" fmla="*/ 2 w 243"/>
                <a:gd name="T35" fmla="*/ 173 h 182"/>
                <a:gd name="T36" fmla="*/ 4 w 243"/>
                <a:gd name="T37" fmla="*/ 175 h 182"/>
                <a:gd name="T38" fmla="*/ 6 w 243"/>
                <a:gd name="T39" fmla="*/ 177 h 182"/>
                <a:gd name="T40" fmla="*/ 8 w 243"/>
                <a:gd name="T41" fmla="*/ 179 h 182"/>
                <a:gd name="T42" fmla="*/ 10 w 243"/>
                <a:gd name="T43" fmla="*/ 180 h 182"/>
                <a:gd name="T44" fmla="*/ 13 w 243"/>
                <a:gd name="T45" fmla="*/ 182 h 182"/>
                <a:gd name="T46" fmla="*/ 15 w 243"/>
                <a:gd name="T47" fmla="*/ 182 h 182"/>
                <a:gd name="T48" fmla="*/ 228 w 243"/>
                <a:gd name="T49" fmla="*/ 182 h 182"/>
                <a:gd name="T50" fmla="*/ 231 w 243"/>
                <a:gd name="T51" fmla="*/ 182 h 182"/>
                <a:gd name="T52" fmla="*/ 233 w 243"/>
                <a:gd name="T53" fmla="*/ 180 h 182"/>
                <a:gd name="T54" fmla="*/ 236 w 243"/>
                <a:gd name="T55" fmla="*/ 179 h 182"/>
                <a:gd name="T56" fmla="*/ 239 w 243"/>
                <a:gd name="T57" fmla="*/ 177 h 182"/>
                <a:gd name="T58" fmla="*/ 241 w 243"/>
                <a:gd name="T59" fmla="*/ 175 h 182"/>
                <a:gd name="T60" fmla="*/ 242 w 243"/>
                <a:gd name="T61" fmla="*/ 173 h 182"/>
                <a:gd name="T62" fmla="*/ 243 w 243"/>
                <a:gd name="T63" fmla="*/ 170 h 182"/>
                <a:gd name="T64" fmla="*/ 243 w 243"/>
                <a:gd name="T65" fmla="*/ 167 h 182"/>
                <a:gd name="T66" fmla="*/ 243 w 243"/>
                <a:gd name="T67" fmla="*/ 15 h 182"/>
                <a:gd name="T68" fmla="*/ 243 w 243"/>
                <a:gd name="T69" fmla="*/ 12 h 182"/>
                <a:gd name="T70" fmla="*/ 242 w 243"/>
                <a:gd name="T71" fmla="*/ 10 h 182"/>
                <a:gd name="T72" fmla="*/ 241 w 243"/>
                <a:gd name="T73" fmla="*/ 7 h 182"/>
                <a:gd name="T74" fmla="*/ 239 w 243"/>
                <a:gd name="T75" fmla="*/ 5 h 182"/>
                <a:gd name="T76" fmla="*/ 236 w 243"/>
                <a:gd name="T77" fmla="*/ 4 h 182"/>
                <a:gd name="T78" fmla="*/ 233 w 243"/>
                <a:gd name="T79" fmla="*/ 1 h 182"/>
                <a:gd name="T80" fmla="*/ 231 w 243"/>
                <a:gd name="T81" fmla="*/ 0 h 182"/>
                <a:gd name="T82" fmla="*/ 228 w 243"/>
                <a:gd name="T83"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3" h="182">
                  <a:moveTo>
                    <a:pt x="213" y="152"/>
                  </a:moveTo>
                  <a:lnTo>
                    <a:pt x="32" y="152"/>
                  </a:lnTo>
                  <a:lnTo>
                    <a:pt x="32" y="30"/>
                  </a:lnTo>
                  <a:lnTo>
                    <a:pt x="213" y="30"/>
                  </a:lnTo>
                  <a:lnTo>
                    <a:pt x="213" y="152"/>
                  </a:lnTo>
                  <a:close/>
                  <a:moveTo>
                    <a:pt x="228" y="0"/>
                  </a:moveTo>
                  <a:lnTo>
                    <a:pt x="15" y="0"/>
                  </a:lnTo>
                  <a:lnTo>
                    <a:pt x="13" y="0"/>
                  </a:lnTo>
                  <a:lnTo>
                    <a:pt x="10" y="1"/>
                  </a:lnTo>
                  <a:lnTo>
                    <a:pt x="8" y="3"/>
                  </a:lnTo>
                  <a:lnTo>
                    <a:pt x="6" y="5"/>
                  </a:lnTo>
                  <a:lnTo>
                    <a:pt x="4" y="7"/>
                  </a:lnTo>
                  <a:lnTo>
                    <a:pt x="2" y="10"/>
                  </a:lnTo>
                  <a:lnTo>
                    <a:pt x="2" y="12"/>
                  </a:lnTo>
                  <a:lnTo>
                    <a:pt x="0" y="15"/>
                  </a:lnTo>
                  <a:lnTo>
                    <a:pt x="0" y="167"/>
                  </a:lnTo>
                  <a:lnTo>
                    <a:pt x="2" y="170"/>
                  </a:lnTo>
                  <a:lnTo>
                    <a:pt x="2" y="173"/>
                  </a:lnTo>
                  <a:lnTo>
                    <a:pt x="4" y="175"/>
                  </a:lnTo>
                  <a:lnTo>
                    <a:pt x="6" y="177"/>
                  </a:lnTo>
                  <a:lnTo>
                    <a:pt x="8" y="179"/>
                  </a:lnTo>
                  <a:lnTo>
                    <a:pt x="10" y="180"/>
                  </a:lnTo>
                  <a:lnTo>
                    <a:pt x="13" y="182"/>
                  </a:lnTo>
                  <a:lnTo>
                    <a:pt x="15" y="182"/>
                  </a:lnTo>
                  <a:lnTo>
                    <a:pt x="228" y="182"/>
                  </a:lnTo>
                  <a:lnTo>
                    <a:pt x="231" y="182"/>
                  </a:lnTo>
                  <a:lnTo>
                    <a:pt x="233" y="180"/>
                  </a:lnTo>
                  <a:lnTo>
                    <a:pt x="236" y="179"/>
                  </a:lnTo>
                  <a:lnTo>
                    <a:pt x="239" y="177"/>
                  </a:lnTo>
                  <a:lnTo>
                    <a:pt x="241" y="175"/>
                  </a:lnTo>
                  <a:lnTo>
                    <a:pt x="242" y="173"/>
                  </a:lnTo>
                  <a:lnTo>
                    <a:pt x="243" y="170"/>
                  </a:lnTo>
                  <a:lnTo>
                    <a:pt x="243" y="167"/>
                  </a:lnTo>
                  <a:lnTo>
                    <a:pt x="243" y="15"/>
                  </a:lnTo>
                  <a:lnTo>
                    <a:pt x="243" y="12"/>
                  </a:lnTo>
                  <a:lnTo>
                    <a:pt x="242" y="10"/>
                  </a:lnTo>
                  <a:lnTo>
                    <a:pt x="241" y="7"/>
                  </a:lnTo>
                  <a:lnTo>
                    <a:pt x="239" y="5"/>
                  </a:lnTo>
                  <a:lnTo>
                    <a:pt x="236" y="4"/>
                  </a:lnTo>
                  <a:lnTo>
                    <a:pt x="233" y="1"/>
                  </a:lnTo>
                  <a:lnTo>
                    <a:pt x="231" y="0"/>
                  </a:lnTo>
                  <a:lnTo>
                    <a:pt x="2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5">
              <a:extLst>
                <a:ext uri="{FF2B5EF4-FFF2-40B4-BE49-F238E27FC236}">
                  <a16:creationId xmlns:a16="http://schemas.microsoft.com/office/drawing/2014/main" id="{47737AF5-A63F-4CBD-8077-6A4A13DFA673}"/>
                </a:ext>
              </a:extLst>
            </p:cNvPr>
            <p:cNvSpPr>
              <a:spLocks noEditPoints="1"/>
            </p:cNvSpPr>
            <p:nvPr/>
          </p:nvSpPr>
          <p:spPr bwMode="auto">
            <a:xfrm>
              <a:off x="304800" y="822325"/>
              <a:ext cx="287338" cy="249238"/>
            </a:xfrm>
            <a:custGeom>
              <a:avLst/>
              <a:gdLst>
                <a:gd name="T0" fmla="*/ 517 w 907"/>
                <a:gd name="T1" fmla="*/ 684 h 786"/>
                <a:gd name="T2" fmla="*/ 538 w 907"/>
                <a:gd name="T3" fmla="*/ 666 h 786"/>
                <a:gd name="T4" fmla="*/ 864 w 907"/>
                <a:gd name="T5" fmla="*/ 670 h 786"/>
                <a:gd name="T6" fmla="*/ 877 w 907"/>
                <a:gd name="T7" fmla="*/ 696 h 786"/>
                <a:gd name="T8" fmla="*/ 550 w 907"/>
                <a:gd name="T9" fmla="*/ 407 h 786"/>
                <a:gd name="T10" fmla="*/ 575 w 907"/>
                <a:gd name="T11" fmla="*/ 393 h 786"/>
                <a:gd name="T12" fmla="*/ 839 w 907"/>
                <a:gd name="T13" fmla="*/ 402 h 786"/>
                <a:gd name="T14" fmla="*/ 847 w 907"/>
                <a:gd name="T15" fmla="*/ 635 h 786"/>
                <a:gd name="T16" fmla="*/ 375 w 907"/>
                <a:gd name="T17" fmla="*/ 381 h 786"/>
                <a:gd name="T18" fmla="*/ 341 w 907"/>
                <a:gd name="T19" fmla="*/ 364 h 786"/>
                <a:gd name="T20" fmla="*/ 275 w 907"/>
                <a:gd name="T21" fmla="*/ 321 h 786"/>
                <a:gd name="T22" fmla="*/ 296 w 907"/>
                <a:gd name="T23" fmla="*/ 303 h 786"/>
                <a:gd name="T24" fmla="*/ 622 w 907"/>
                <a:gd name="T25" fmla="*/ 308 h 786"/>
                <a:gd name="T26" fmla="*/ 636 w 907"/>
                <a:gd name="T27" fmla="*/ 333 h 786"/>
                <a:gd name="T28" fmla="*/ 551 w 907"/>
                <a:gd name="T29" fmla="*/ 368 h 786"/>
                <a:gd name="T30" fmla="*/ 523 w 907"/>
                <a:gd name="T31" fmla="*/ 393 h 786"/>
                <a:gd name="T32" fmla="*/ 63 w 907"/>
                <a:gd name="T33" fmla="*/ 412 h 786"/>
                <a:gd name="T34" fmla="*/ 85 w 907"/>
                <a:gd name="T35" fmla="*/ 394 h 786"/>
                <a:gd name="T36" fmla="*/ 350 w 907"/>
                <a:gd name="T37" fmla="*/ 398 h 786"/>
                <a:gd name="T38" fmla="*/ 364 w 907"/>
                <a:gd name="T39" fmla="*/ 424 h 786"/>
                <a:gd name="T40" fmla="*/ 30 w 907"/>
                <a:gd name="T41" fmla="*/ 696 h 786"/>
                <a:gd name="T42" fmla="*/ 44 w 907"/>
                <a:gd name="T43" fmla="*/ 670 h 786"/>
                <a:gd name="T44" fmla="*/ 369 w 907"/>
                <a:gd name="T45" fmla="*/ 666 h 786"/>
                <a:gd name="T46" fmla="*/ 391 w 907"/>
                <a:gd name="T47" fmla="*/ 684 h 786"/>
                <a:gd name="T48" fmla="*/ 304 w 907"/>
                <a:gd name="T49" fmla="*/ 54 h 786"/>
                <a:gd name="T50" fmla="*/ 321 w 907"/>
                <a:gd name="T51" fmla="*/ 33 h 786"/>
                <a:gd name="T52" fmla="*/ 587 w 907"/>
                <a:gd name="T53" fmla="*/ 33 h 786"/>
                <a:gd name="T54" fmla="*/ 605 w 907"/>
                <a:gd name="T55" fmla="*/ 54 h 786"/>
                <a:gd name="T56" fmla="*/ 877 w 907"/>
                <a:gd name="T57" fmla="*/ 644 h 786"/>
                <a:gd name="T58" fmla="*/ 873 w 907"/>
                <a:gd name="T59" fmla="*/ 400 h 786"/>
                <a:gd name="T60" fmla="*/ 856 w 907"/>
                <a:gd name="T61" fmla="*/ 377 h 786"/>
                <a:gd name="T62" fmla="*/ 829 w 907"/>
                <a:gd name="T63" fmla="*/ 364 h 786"/>
                <a:gd name="T64" fmla="*/ 665 w 907"/>
                <a:gd name="T65" fmla="*/ 324 h 786"/>
                <a:gd name="T66" fmla="*/ 648 w 907"/>
                <a:gd name="T67" fmla="*/ 290 h 786"/>
                <a:gd name="T68" fmla="*/ 634 w 907"/>
                <a:gd name="T69" fmla="*/ 49 h 786"/>
                <a:gd name="T70" fmla="*/ 622 w 907"/>
                <a:gd name="T71" fmla="*/ 22 h 786"/>
                <a:gd name="T72" fmla="*/ 598 w 907"/>
                <a:gd name="T73" fmla="*/ 5 h 786"/>
                <a:gd name="T74" fmla="*/ 332 w 907"/>
                <a:gd name="T75" fmla="*/ 0 h 786"/>
                <a:gd name="T76" fmla="*/ 304 w 907"/>
                <a:gd name="T77" fmla="*/ 7 h 786"/>
                <a:gd name="T78" fmla="*/ 283 w 907"/>
                <a:gd name="T79" fmla="*/ 27 h 786"/>
                <a:gd name="T80" fmla="*/ 272 w 907"/>
                <a:gd name="T81" fmla="*/ 54 h 786"/>
                <a:gd name="T82" fmla="*/ 255 w 907"/>
                <a:gd name="T83" fmla="*/ 296 h 786"/>
                <a:gd name="T84" fmla="*/ 242 w 907"/>
                <a:gd name="T85" fmla="*/ 333 h 786"/>
                <a:gd name="T86" fmla="*/ 73 w 907"/>
                <a:gd name="T87" fmla="*/ 366 h 786"/>
                <a:gd name="T88" fmla="*/ 48 w 907"/>
                <a:gd name="T89" fmla="*/ 381 h 786"/>
                <a:gd name="T90" fmla="*/ 33 w 907"/>
                <a:gd name="T91" fmla="*/ 406 h 786"/>
                <a:gd name="T92" fmla="*/ 24 w 907"/>
                <a:gd name="T93" fmla="*/ 648 h 786"/>
                <a:gd name="T94" fmla="*/ 2 w 907"/>
                <a:gd name="T95" fmla="*/ 680 h 786"/>
                <a:gd name="T96" fmla="*/ 1 w 907"/>
                <a:gd name="T97" fmla="*/ 778 h 786"/>
                <a:gd name="T98" fmla="*/ 12 w 907"/>
                <a:gd name="T99" fmla="*/ 786 h 786"/>
                <a:gd name="T100" fmla="*/ 417 w 907"/>
                <a:gd name="T101" fmla="*/ 784 h 786"/>
                <a:gd name="T102" fmla="*/ 424 w 907"/>
                <a:gd name="T103" fmla="*/ 771 h 786"/>
                <a:gd name="T104" fmla="*/ 415 w 907"/>
                <a:gd name="T105" fmla="*/ 665 h 786"/>
                <a:gd name="T106" fmla="*/ 394 w 907"/>
                <a:gd name="T107" fmla="*/ 424 h 786"/>
                <a:gd name="T108" fmla="*/ 497 w 907"/>
                <a:gd name="T109" fmla="*/ 659 h 786"/>
                <a:gd name="T110" fmla="*/ 484 w 907"/>
                <a:gd name="T111" fmla="*/ 696 h 786"/>
                <a:gd name="T112" fmla="*/ 489 w 907"/>
                <a:gd name="T113" fmla="*/ 782 h 786"/>
                <a:gd name="T114" fmla="*/ 892 w 907"/>
                <a:gd name="T115" fmla="*/ 786 h 786"/>
                <a:gd name="T116" fmla="*/ 905 w 907"/>
                <a:gd name="T117" fmla="*/ 780 h 786"/>
                <a:gd name="T118" fmla="*/ 907 w 907"/>
                <a:gd name="T119" fmla="*/ 688 h 786"/>
                <a:gd name="T120" fmla="*/ 890 w 907"/>
                <a:gd name="T121" fmla="*/ 653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7" h="786">
                  <a:moveTo>
                    <a:pt x="877" y="756"/>
                  </a:moveTo>
                  <a:lnTo>
                    <a:pt x="515" y="756"/>
                  </a:lnTo>
                  <a:lnTo>
                    <a:pt x="515" y="696"/>
                  </a:lnTo>
                  <a:lnTo>
                    <a:pt x="515" y="690"/>
                  </a:lnTo>
                  <a:lnTo>
                    <a:pt x="517" y="684"/>
                  </a:lnTo>
                  <a:lnTo>
                    <a:pt x="520" y="679"/>
                  </a:lnTo>
                  <a:lnTo>
                    <a:pt x="523" y="675"/>
                  </a:lnTo>
                  <a:lnTo>
                    <a:pt x="528" y="670"/>
                  </a:lnTo>
                  <a:lnTo>
                    <a:pt x="533" y="668"/>
                  </a:lnTo>
                  <a:lnTo>
                    <a:pt x="538" y="666"/>
                  </a:lnTo>
                  <a:lnTo>
                    <a:pt x="545" y="665"/>
                  </a:lnTo>
                  <a:lnTo>
                    <a:pt x="847" y="665"/>
                  </a:lnTo>
                  <a:lnTo>
                    <a:pt x="854" y="666"/>
                  </a:lnTo>
                  <a:lnTo>
                    <a:pt x="859" y="668"/>
                  </a:lnTo>
                  <a:lnTo>
                    <a:pt x="864" y="670"/>
                  </a:lnTo>
                  <a:lnTo>
                    <a:pt x="869" y="675"/>
                  </a:lnTo>
                  <a:lnTo>
                    <a:pt x="872" y="679"/>
                  </a:lnTo>
                  <a:lnTo>
                    <a:pt x="875" y="684"/>
                  </a:lnTo>
                  <a:lnTo>
                    <a:pt x="877" y="690"/>
                  </a:lnTo>
                  <a:lnTo>
                    <a:pt x="877" y="696"/>
                  </a:lnTo>
                  <a:lnTo>
                    <a:pt x="877" y="756"/>
                  </a:lnTo>
                  <a:close/>
                  <a:moveTo>
                    <a:pt x="545" y="424"/>
                  </a:moveTo>
                  <a:lnTo>
                    <a:pt x="545" y="417"/>
                  </a:lnTo>
                  <a:lnTo>
                    <a:pt x="547" y="412"/>
                  </a:lnTo>
                  <a:lnTo>
                    <a:pt x="550" y="407"/>
                  </a:lnTo>
                  <a:lnTo>
                    <a:pt x="553" y="402"/>
                  </a:lnTo>
                  <a:lnTo>
                    <a:pt x="558" y="398"/>
                  </a:lnTo>
                  <a:lnTo>
                    <a:pt x="563" y="396"/>
                  </a:lnTo>
                  <a:lnTo>
                    <a:pt x="568" y="394"/>
                  </a:lnTo>
                  <a:lnTo>
                    <a:pt x="575" y="393"/>
                  </a:lnTo>
                  <a:lnTo>
                    <a:pt x="817" y="393"/>
                  </a:lnTo>
                  <a:lnTo>
                    <a:pt x="823" y="394"/>
                  </a:lnTo>
                  <a:lnTo>
                    <a:pt x="829" y="396"/>
                  </a:lnTo>
                  <a:lnTo>
                    <a:pt x="834" y="398"/>
                  </a:lnTo>
                  <a:lnTo>
                    <a:pt x="839" y="402"/>
                  </a:lnTo>
                  <a:lnTo>
                    <a:pt x="842" y="407"/>
                  </a:lnTo>
                  <a:lnTo>
                    <a:pt x="845" y="412"/>
                  </a:lnTo>
                  <a:lnTo>
                    <a:pt x="846" y="417"/>
                  </a:lnTo>
                  <a:lnTo>
                    <a:pt x="847" y="424"/>
                  </a:lnTo>
                  <a:lnTo>
                    <a:pt x="847" y="635"/>
                  </a:lnTo>
                  <a:lnTo>
                    <a:pt x="545" y="635"/>
                  </a:lnTo>
                  <a:lnTo>
                    <a:pt x="545" y="424"/>
                  </a:lnTo>
                  <a:close/>
                  <a:moveTo>
                    <a:pt x="385" y="393"/>
                  </a:moveTo>
                  <a:lnTo>
                    <a:pt x="381" y="386"/>
                  </a:lnTo>
                  <a:lnTo>
                    <a:pt x="375" y="381"/>
                  </a:lnTo>
                  <a:lnTo>
                    <a:pt x="370" y="376"/>
                  </a:lnTo>
                  <a:lnTo>
                    <a:pt x="364" y="371"/>
                  </a:lnTo>
                  <a:lnTo>
                    <a:pt x="356" y="368"/>
                  </a:lnTo>
                  <a:lnTo>
                    <a:pt x="349" y="365"/>
                  </a:lnTo>
                  <a:lnTo>
                    <a:pt x="341" y="364"/>
                  </a:lnTo>
                  <a:lnTo>
                    <a:pt x="332" y="363"/>
                  </a:lnTo>
                  <a:lnTo>
                    <a:pt x="272" y="363"/>
                  </a:lnTo>
                  <a:lnTo>
                    <a:pt x="272" y="333"/>
                  </a:lnTo>
                  <a:lnTo>
                    <a:pt x="273" y="326"/>
                  </a:lnTo>
                  <a:lnTo>
                    <a:pt x="275" y="321"/>
                  </a:lnTo>
                  <a:lnTo>
                    <a:pt x="278" y="316"/>
                  </a:lnTo>
                  <a:lnTo>
                    <a:pt x="281" y="311"/>
                  </a:lnTo>
                  <a:lnTo>
                    <a:pt x="285" y="308"/>
                  </a:lnTo>
                  <a:lnTo>
                    <a:pt x="291" y="305"/>
                  </a:lnTo>
                  <a:lnTo>
                    <a:pt x="296" y="303"/>
                  </a:lnTo>
                  <a:lnTo>
                    <a:pt x="302" y="303"/>
                  </a:lnTo>
                  <a:lnTo>
                    <a:pt x="605" y="303"/>
                  </a:lnTo>
                  <a:lnTo>
                    <a:pt x="611" y="303"/>
                  </a:lnTo>
                  <a:lnTo>
                    <a:pt x="617" y="305"/>
                  </a:lnTo>
                  <a:lnTo>
                    <a:pt x="622" y="308"/>
                  </a:lnTo>
                  <a:lnTo>
                    <a:pt x="626" y="311"/>
                  </a:lnTo>
                  <a:lnTo>
                    <a:pt x="631" y="316"/>
                  </a:lnTo>
                  <a:lnTo>
                    <a:pt x="633" y="321"/>
                  </a:lnTo>
                  <a:lnTo>
                    <a:pt x="635" y="326"/>
                  </a:lnTo>
                  <a:lnTo>
                    <a:pt x="636" y="333"/>
                  </a:lnTo>
                  <a:lnTo>
                    <a:pt x="636" y="363"/>
                  </a:lnTo>
                  <a:lnTo>
                    <a:pt x="575" y="363"/>
                  </a:lnTo>
                  <a:lnTo>
                    <a:pt x="566" y="364"/>
                  </a:lnTo>
                  <a:lnTo>
                    <a:pt x="559" y="365"/>
                  </a:lnTo>
                  <a:lnTo>
                    <a:pt x="551" y="368"/>
                  </a:lnTo>
                  <a:lnTo>
                    <a:pt x="545" y="371"/>
                  </a:lnTo>
                  <a:lnTo>
                    <a:pt x="538" y="376"/>
                  </a:lnTo>
                  <a:lnTo>
                    <a:pt x="532" y="381"/>
                  </a:lnTo>
                  <a:lnTo>
                    <a:pt x="528" y="386"/>
                  </a:lnTo>
                  <a:lnTo>
                    <a:pt x="523" y="393"/>
                  </a:lnTo>
                  <a:lnTo>
                    <a:pt x="385" y="393"/>
                  </a:lnTo>
                  <a:close/>
                  <a:moveTo>
                    <a:pt x="60" y="635"/>
                  </a:moveTo>
                  <a:lnTo>
                    <a:pt x="60" y="424"/>
                  </a:lnTo>
                  <a:lnTo>
                    <a:pt x="61" y="417"/>
                  </a:lnTo>
                  <a:lnTo>
                    <a:pt x="63" y="412"/>
                  </a:lnTo>
                  <a:lnTo>
                    <a:pt x="65" y="407"/>
                  </a:lnTo>
                  <a:lnTo>
                    <a:pt x="70" y="402"/>
                  </a:lnTo>
                  <a:lnTo>
                    <a:pt x="74" y="398"/>
                  </a:lnTo>
                  <a:lnTo>
                    <a:pt x="79" y="396"/>
                  </a:lnTo>
                  <a:lnTo>
                    <a:pt x="85" y="394"/>
                  </a:lnTo>
                  <a:lnTo>
                    <a:pt x="91" y="393"/>
                  </a:lnTo>
                  <a:lnTo>
                    <a:pt x="332" y="393"/>
                  </a:lnTo>
                  <a:lnTo>
                    <a:pt x="339" y="394"/>
                  </a:lnTo>
                  <a:lnTo>
                    <a:pt x="344" y="396"/>
                  </a:lnTo>
                  <a:lnTo>
                    <a:pt x="350" y="398"/>
                  </a:lnTo>
                  <a:lnTo>
                    <a:pt x="354" y="402"/>
                  </a:lnTo>
                  <a:lnTo>
                    <a:pt x="358" y="407"/>
                  </a:lnTo>
                  <a:lnTo>
                    <a:pt x="360" y="412"/>
                  </a:lnTo>
                  <a:lnTo>
                    <a:pt x="363" y="417"/>
                  </a:lnTo>
                  <a:lnTo>
                    <a:pt x="364" y="424"/>
                  </a:lnTo>
                  <a:lnTo>
                    <a:pt x="364" y="635"/>
                  </a:lnTo>
                  <a:lnTo>
                    <a:pt x="60" y="635"/>
                  </a:lnTo>
                  <a:close/>
                  <a:moveTo>
                    <a:pt x="394" y="756"/>
                  </a:moveTo>
                  <a:lnTo>
                    <a:pt x="30" y="756"/>
                  </a:lnTo>
                  <a:lnTo>
                    <a:pt x="30" y="696"/>
                  </a:lnTo>
                  <a:lnTo>
                    <a:pt x="31" y="690"/>
                  </a:lnTo>
                  <a:lnTo>
                    <a:pt x="32" y="684"/>
                  </a:lnTo>
                  <a:lnTo>
                    <a:pt x="35" y="679"/>
                  </a:lnTo>
                  <a:lnTo>
                    <a:pt x="40" y="675"/>
                  </a:lnTo>
                  <a:lnTo>
                    <a:pt x="44" y="670"/>
                  </a:lnTo>
                  <a:lnTo>
                    <a:pt x="48" y="668"/>
                  </a:lnTo>
                  <a:lnTo>
                    <a:pt x="55" y="666"/>
                  </a:lnTo>
                  <a:lnTo>
                    <a:pt x="60" y="665"/>
                  </a:lnTo>
                  <a:lnTo>
                    <a:pt x="364" y="665"/>
                  </a:lnTo>
                  <a:lnTo>
                    <a:pt x="369" y="666"/>
                  </a:lnTo>
                  <a:lnTo>
                    <a:pt x="375" y="668"/>
                  </a:lnTo>
                  <a:lnTo>
                    <a:pt x="380" y="670"/>
                  </a:lnTo>
                  <a:lnTo>
                    <a:pt x="385" y="675"/>
                  </a:lnTo>
                  <a:lnTo>
                    <a:pt x="388" y="679"/>
                  </a:lnTo>
                  <a:lnTo>
                    <a:pt x="391" y="684"/>
                  </a:lnTo>
                  <a:lnTo>
                    <a:pt x="393" y="690"/>
                  </a:lnTo>
                  <a:lnTo>
                    <a:pt x="394" y="696"/>
                  </a:lnTo>
                  <a:lnTo>
                    <a:pt x="394" y="756"/>
                  </a:lnTo>
                  <a:close/>
                  <a:moveTo>
                    <a:pt x="302" y="60"/>
                  </a:moveTo>
                  <a:lnTo>
                    <a:pt x="304" y="54"/>
                  </a:lnTo>
                  <a:lnTo>
                    <a:pt x="305" y="49"/>
                  </a:lnTo>
                  <a:lnTo>
                    <a:pt x="308" y="43"/>
                  </a:lnTo>
                  <a:lnTo>
                    <a:pt x="311" y="39"/>
                  </a:lnTo>
                  <a:lnTo>
                    <a:pt x="316" y="36"/>
                  </a:lnTo>
                  <a:lnTo>
                    <a:pt x="321" y="33"/>
                  </a:lnTo>
                  <a:lnTo>
                    <a:pt x="327" y="30"/>
                  </a:lnTo>
                  <a:lnTo>
                    <a:pt x="332" y="30"/>
                  </a:lnTo>
                  <a:lnTo>
                    <a:pt x="575" y="30"/>
                  </a:lnTo>
                  <a:lnTo>
                    <a:pt x="581" y="30"/>
                  </a:lnTo>
                  <a:lnTo>
                    <a:pt x="587" y="33"/>
                  </a:lnTo>
                  <a:lnTo>
                    <a:pt x="592" y="36"/>
                  </a:lnTo>
                  <a:lnTo>
                    <a:pt x="596" y="39"/>
                  </a:lnTo>
                  <a:lnTo>
                    <a:pt x="600" y="43"/>
                  </a:lnTo>
                  <a:lnTo>
                    <a:pt x="603" y="49"/>
                  </a:lnTo>
                  <a:lnTo>
                    <a:pt x="605" y="54"/>
                  </a:lnTo>
                  <a:lnTo>
                    <a:pt x="605" y="60"/>
                  </a:lnTo>
                  <a:lnTo>
                    <a:pt x="605" y="273"/>
                  </a:lnTo>
                  <a:lnTo>
                    <a:pt x="302" y="273"/>
                  </a:lnTo>
                  <a:lnTo>
                    <a:pt x="302" y="60"/>
                  </a:lnTo>
                  <a:close/>
                  <a:moveTo>
                    <a:pt x="877" y="644"/>
                  </a:moveTo>
                  <a:lnTo>
                    <a:pt x="877" y="424"/>
                  </a:lnTo>
                  <a:lnTo>
                    <a:pt x="877" y="417"/>
                  </a:lnTo>
                  <a:lnTo>
                    <a:pt x="876" y="411"/>
                  </a:lnTo>
                  <a:lnTo>
                    <a:pt x="875" y="406"/>
                  </a:lnTo>
                  <a:lnTo>
                    <a:pt x="873" y="400"/>
                  </a:lnTo>
                  <a:lnTo>
                    <a:pt x="870" y="395"/>
                  </a:lnTo>
                  <a:lnTo>
                    <a:pt x="868" y="389"/>
                  </a:lnTo>
                  <a:lnTo>
                    <a:pt x="863" y="385"/>
                  </a:lnTo>
                  <a:lnTo>
                    <a:pt x="860" y="381"/>
                  </a:lnTo>
                  <a:lnTo>
                    <a:pt x="856" y="377"/>
                  </a:lnTo>
                  <a:lnTo>
                    <a:pt x="850" y="373"/>
                  </a:lnTo>
                  <a:lnTo>
                    <a:pt x="846" y="370"/>
                  </a:lnTo>
                  <a:lnTo>
                    <a:pt x="841" y="368"/>
                  </a:lnTo>
                  <a:lnTo>
                    <a:pt x="835" y="366"/>
                  </a:lnTo>
                  <a:lnTo>
                    <a:pt x="829" y="364"/>
                  </a:lnTo>
                  <a:lnTo>
                    <a:pt x="824" y="364"/>
                  </a:lnTo>
                  <a:lnTo>
                    <a:pt x="817" y="363"/>
                  </a:lnTo>
                  <a:lnTo>
                    <a:pt x="666" y="363"/>
                  </a:lnTo>
                  <a:lnTo>
                    <a:pt x="666" y="333"/>
                  </a:lnTo>
                  <a:lnTo>
                    <a:pt x="665" y="324"/>
                  </a:lnTo>
                  <a:lnTo>
                    <a:pt x="664" y="317"/>
                  </a:lnTo>
                  <a:lnTo>
                    <a:pt x="661" y="309"/>
                  </a:lnTo>
                  <a:lnTo>
                    <a:pt x="657" y="303"/>
                  </a:lnTo>
                  <a:lnTo>
                    <a:pt x="653" y="296"/>
                  </a:lnTo>
                  <a:lnTo>
                    <a:pt x="648" y="290"/>
                  </a:lnTo>
                  <a:lnTo>
                    <a:pt x="642" y="284"/>
                  </a:lnTo>
                  <a:lnTo>
                    <a:pt x="636" y="280"/>
                  </a:lnTo>
                  <a:lnTo>
                    <a:pt x="636" y="60"/>
                  </a:lnTo>
                  <a:lnTo>
                    <a:pt x="635" y="54"/>
                  </a:lnTo>
                  <a:lnTo>
                    <a:pt x="634" y="49"/>
                  </a:lnTo>
                  <a:lnTo>
                    <a:pt x="633" y="42"/>
                  </a:lnTo>
                  <a:lnTo>
                    <a:pt x="631" y="37"/>
                  </a:lnTo>
                  <a:lnTo>
                    <a:pt x="628" y="31"/>
                  </a:lnTo>
                  <a:lnTo>
                    <a:pt x="625" y="27"/>
                  </a:lnTo>
                  <a:lnTo>
                    <a:pt x="622" y="22"/>
                  </a:lnTo>
                  <a:lnTo>
                    <a:pt x="618" y="18"/>
                  </a:lnTo>
                  <a:lnTo>
                    <a:pt x="613" y="14"/>
                  </a:lnTo>
                  <a:lnTo>
                    <a:pt x="609" y="10"/>
                  </a:lnTo>
                  <a:lnTo>
                    <a:pt x="604" y="7"/>
                  </a:lnTo>
                  <a:lnTo>
                    <a:pt x="598" y="5"/>
                  </a:lnTo>
                  <a:lnTo>
                    <a:pt x="593" y="3"/>
                  </a:lnTo>
                  <a:lnTo>
                    <a:pt x="587" y="1"/>
                  </a:lnTo>
                  <a:lnTo>
                    <a:pt x="581" y="0"/>
                  </a:lnTo>
                  <a:lnTo>
                    <a:pt x="575" y="0"/>
                  </a:lnTo>
                  <a:lnTo>
                    <a:pt x="332" y="0"/>
                  </a:lnTo>
                  <a:lnTo>
                    <a:pt x="327" y="0"/>
                  </a:lnTo>
                  <a:lnTo>
                    <a:pt x="321" y="1"/>
                  </a:lnTo>
                  <a:lnTo>
                    <a:pt x="315" y="3"/>
                  </a:lnTo>
                  <a:lnTo>
                    <a:pt x="309" y="5"/>
                  </a:lnTo>
                  <a:lnTo>
                    <a:pt x="304" y="7"/>
                  </a:lnTo>
                  <a:lnTo>
                    <a:pt x="299" y="10"/>
                  </a:lnTo>
                  <a:lnTo>
                    <a:pt x="294" y="14"/>
                  </a:lnTo>
                  <a:lnTo>
                    <a:pt x="290" y="18"/>
                  </a:lnTo>
                  <a:lnTo>
                    <a:pt x="286" y="22"/>
                  </a:lnTo>
                  <a:lnTo>
                    <a:pt x="283" y="27"/>
                  </a:lnTo>
                  <a:lnTo>
                    <a:pt x="280" y="31"/>
                  </a:lnTo>
                  <a:lnTo>
                    <a:pt x="277" y="37"/>
                  </a:lnTo>
                  <a:lnTo>
                    <a:pt x="275" y="42"/>
                  </a:lnTo>
                  <a:lnTo>
                    <a:pt x="273" y="49"/>
                  </a:lnTo>
                  <a:lnTo>
                    <a:pt x="272" y="54"/>
                  </a:lnTo>
                  <a:lnTo>
                    <a:pt x="272" y="60"/>
                  </a:lnTo>
                  <a:lnTo>
                    <a:pt x="272" y="280"/>
                  </a:lnTo>
                  <a:lnTo>
                    <a:pt x="266" y="284"/>
                  </a:lnTo>
                  <a:lnTo>
                    <a:pt x="260" y="290"/>
                  </a:lnTo>
                  <a:lnTo>
                    <a:pt x="255" y="296"/>
                  </a:lnTo>
                  <a:lnTo>
                    <a:pt x="251" y="303"/>
                  </a:lnTo>
                  <a:lnTo>
                    <a:pt x="247" y="309"/>
                  </a:lnTo>
                  <a:lnTo>
                    <a:pt x="245" y="317"/>
                  </a:lnTo>
                  <a:lnTo>
                    <a:pt x="242" y="324"/>
                  </a:lnTo>
                  <a:lnTo>
                    <a:pt x="242" y="333"/>
                  </a:lnTo>
                  <a:lnTo>
                    <a:pt x="242" y="363"/>
                  </a:lnTo>
                  <a:lnTo>
                    <a:pt x="91" y="363"/>
                  </a:lnTo>
                  <a:lnTo>
                    <a:pt x="85" y="364"/>
                  </a:lnTo>
                  <a:lnTo>
                    <a:pt x="78" y="364"/>
                  </a:lnTo>
                  <a:lnTo>
                    <a:pt x="73" y="366"/>
                  </a:lnTo>
                  <a:lnTo>
                    <a:pt x="68" y="368"/>
                  </a:lnTo>
                  <a:lnTo>
                    <a:pt x="62" y="370"/>
                  </a:lnTo>
                  <a:lnTo>
                    <a:pt x="57" y="373"/>
                  </a:lnTo>
                  <a:lnTo>
                    <a:pt x="53" y="377"/>
                  </a:lnTo>
                  <a:lnTo>
                    <a:pt x="48" y="381"/>
                  </a:lnTo>
                  <a:lnTo>
                    <a:pt x="44" y="385"/>
                  </a:lnTo>
                  <a:lnTo>
                    <a:pt x="41" y="389"/>
                  </a:lnTo>
                  <a:lnTo>
                    <a:pt x="38" y="395"/>
                  </a:lnTo>
                  <a:lnTo>
                    <a:pt x="35" y="400"/>
                  </a:lnTo>
                  <a:lnTo>
                    <a:pt x="33" y="406"/>
                  </a:lnTo>
                  <a:lnTo>
                    <a:pt x="31" y="411"/>
                  </a:lnTo>
                  <a:lnTo>
                    <a:pt x="31" y="417"/>
                  </a:lnTo>
                  <a:lnTo>
                    <a:pt x="30" y="424"/>
                  </a:lnTo>
                  <a:lnTo>
                    <a:pt x="30" y="644"/>
                  </a:lnTo>
                  <a:lnTo>
                    <a:pt x="24" y="648"/>
                  </a:lnTo>
                  <a:lnTo>
                    <a:pt x="18" y="653"/>
                  </a:lnTo>
                  <a:lnTo>
                    <a:pt x="13" y="659"/>
                  </a:lnTo>
                  <a:lnTo>
                    <a:pt x="9" y="665"/>
                  </a:lnTo>
                  <a:lnTo>
                    <a:pt x="4" y="672"/>
                  </a:lnTo>
                  <a:lnTo>
                    <a:pt x="2" y="680"/>
                  </a:lnTo>
                  <a:lnTo>
                    <a:pt x="1" y="688"/>
                  </a:lnTo>
                  <a:lnTo>
                    <a:pt x="0" y="696"/>
                  </a:lnTo>
                  <a:lnTo>
                    <a:pt x="0" y="771"/>
                  </a:lnTo>
                  <a:lnTo>
                    <a:pt x="0" y="774"/>
                  </a:lnTo>
                  <a:lnTo>
                    <a:pt x="1" y="778"/>
                  </a:lnTo>
                  <a:lnTo>
                    <a:pt x="2" y="780"/>
                  </a:lnTo>
                  <a:lnTo>
                    <a:pt x="4" y="782"/>
                  </a:lnTo>
                  <a:lnTo>
                    <a:pt x="6" y="784"/>
                  </a:lnTo>
                  <a:lnTo>
                    <a:pt x="10" y="785"/>
                  </a:lnTo>
                  <a:lnTo>
                    <a:pt x="12" y="786"/>
                  </a:lnTo>
                  <a:lnTo>
                    <a:pt x="15" y="786"/>
                  </a:lnTo>
                  <a:lnTo>
                    <a:pt x="409" y="786"/>
                  </a:lnTo>
                  <a:lnTo>
                    <a:pt x="412" y="786"/>
                  </a:lnTo>
                  <a:lnTo>
                    <a:pt x="414" y="785"/>
                  </a:lnTo>
                  <a:lnTo>
                    <a:pt x="417" y="784"/>
                  </a:lnTo>
                  <a:lnTo>
                    <a:pt x="419" y="782"/>
                  </a:lnTo>
                  <a:lnTo>
                    <a:pt x="421" y="780"/>
                  </a:lnTo>
                  <a:lnTo>
                    <a:pt x="423" y="778"/>
                  </a:lnTo>
                  <a:lnTo>
                    <a:pt x="424" y="774"/>
                  </a:lnTo>
                  <a:lnTo>
                    <a:pt x="424" y="771"/>
                  </a:lnTo>
                  <a:lnTo>
                    <a:pt x="424" y="696"/>
                  </a:lnTo>
                  <a:lnTo>
                    <a:pt x="423" y="688"/>
                  </a:lnTo>
                  <a:lnTo>
                    <a:pt x="421" y="680"/>
                  </a:lnTo>
                  <a:lnTo>
                    <a:pt x="419" y="672"/>
                  </a:lnTo>
                  <a:lnTo>
                    <a:pt x="415" y="665"/>
                  </a:lnTo>
                  <a:lnTo>
                    <a:pt x="411" y="659"/>
                  </a:lnTo>
                  <a:lnTo>
                    <a:pt x="405" y="653"/>
                  </a:lnTo>
                  <a:lnTo>
                    <a:pt x="400" y="648"/>
                  </a:lnTo>
                  <a:lnTo>
                    <a:pt x="394" y="644"/>
                  </a:lnTo>
                  <a:lnTo>
                    <a:pt x="394" y="424"/>
                  </a:lnTo>
                  <a:lnTo>
                    <a:pt x="515" y="424"/>
                  </a:lnTo>
                  <a:lnTo>
                    <a:pt x="515" y="644"/>
                  </a:lnTo>
                  <a:lnTo>
                    <a:pt x="508" y="648"/>
                  </a:lnTo>
                  <a:lnTo>
                    <a:pt x="502" y="653"/>
                  </a:lnTo>
                  <a:lnTo>
                    <a:pt x="497" y="659"/>
                  </a:lnTo>
                  <a:lnTo>
                    <a:pt x="492" y="665"/>
                  </a:lnTo>
                  <a:lnTo>
                    <a:pt x="489" y="672"/>
                  </a:lnTo>
                  <a:lnTo>
                    <a:pt x="486" y="680"/>
                  </a:lnTo>
                  <a:lnTo>
                    <a:pt x="485" y="688"/>
                  </a:lnTo>
                  <a:lnTo>
                    <a:pt x="484" y="696"/>
                  </a:lnTo>
                  <a:lnTo>
                    <a:pt x="484" y="771"/>
                  </a:lnTo>
                  <a:lnTo>
                    <a:pt x="485" y="774"/>
                  </a:lnTo>
                  <a:lnTo>
                    <a:pt x="486" y="778"/>
                  </a:lnTo>
                  <a:lnTo>
                    <a:pt x="487" y="780"/>
                  </a:lnTo>
                  <a:lnTo>
                    <a:pt x="489" y="782"/>
                  </a:lnTo>
                  <a:lnTo>
                    <a:pt x="491" y="784"/>
                  </a:lnTo>
                  <a:lnTo>
                    <a:pt x="493" y="785"/>
                  </a:lnTo>
                  <a:lnTo>
                    <a:pt x="497" y="786"/>
                  </a:lnTo>
                  <a:lnTo>
                    <a:pt x="500" y="786"/>
                  </a:lnTo>
                  <a:lnTo>
                    <a:pt x="892" y="786"/>
                  </a:lnTo>
                  <a:lnTo>
                    <a:pt x="896" y="786"/>
                  </a:lnTo>
                  <a:lnTo>
                    <a:pt x="899" y="785"/>
                  </a:lnTo>
                  <a:lnTo>
                    <a:pt x="901" y="784"/>
                  </a:lnTo>
                  <a:lnTo>
                    <a:pt x="903" y="782"/>
                  </a:lnTo>
                  <a:lnTo>
                    <a:pt x="905" y="780"/>
                  </a:lnTo>
                  <a:lnTo>
                    <a:pt x="906" y="778"/>
                  </a:lnTo>
                  <a:lnTo>
                    <a:pt x="907" y="774"/>
                  </a:lnTo>
                  <a:lnTo>
                    <a:pt x="907" y="771"/>
                  </a:lnTo>
                  <a:lnTo>
                    <a:pt x="907" y="696"/>
                  </a:lnTo>
                  <a:lnTo>
                    <a:pt x="907" y="688"/>
                  </a:lnTo>
                  <a:lnTo>
                    <a:pt x="905" y="680"/>
                  </a:lnTo>
                  <a:lnTo>
                    <a:pt x="903" y="672"/>
                  </a:lnTo>
                  <a:lnTo>
                    <a:pt x="900" y="665"/>
                  </a:lnTo>
                  <a:lnTo>
                    <a:pt x="896" y="659"/>
                  </a:lnTo>
                  <a:lnTo>
                    <a:pt x="890" y="653"/>
                  </a:lnTo>
                  <a:lnTo>
                    <a:pt x="884" y="648"/>
                  </a:lnTo>
                  <a:lnTo>
                    <a:pt x="877" y="6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6">
              <a:extLst>
                <a:ext uri="{FF2B5EF4-FFF2-40B4-BE49-F238E27FC236}">
                  <a16:creationId xmlns:a16="http://schemas.microsoft.com/office/drawing/2014/main" id="{C980504F-5E2D-4A97-9C38-2C5932F7B6E6}"/>
                </a:ext>
              </a:extLst>
            </p:cNvPr>
            <p:cNvSpPr>
              <a:spLocks noEditPoints="1"/>
            </p:cNvSpPr>
            <p:nvPr/>
          </p:nvSpPr>
          <p:spPr bwMode="auto">
            <a:xfrm>
              <a:off x="487363" y="957263"/>
              <a:ext cx="76200" cy="57150"/>
            </a:xfrm>
            <a:custGeom>
              <a:avLst/>
              <a:gdLst>
                <a:gd name="T0" fmla="*/ 212 w 242"/>
                <a:gd name="T1" fmla="*/ 151 h 181"/>
                <a:gd name="T2" fmla="*/ 30 w 242"/>
                <a:gd name="T3" fmla="*/ 151 h 181"/>
                <a:gd name="T4" fmla="*/ 30 w 242"/>
                <a:gd name="T5" fmla="*/ 30 h 181"/>
                <a:gd name="T6" fmla="*/ 212 w 242"/>
                <a:gd name="T7" fmla="*/ 30 h 181"/>
                <a:gd name="T8" fmla="*/ 212 w 242"/>
                <a:gd name="T9" fmla="*/ 151 h 181"/>
                <a:gd name="T10" fmla="*/ 227 w 242"/>
                <a:gd name="T11" fmla="*/ 0 h 181"/>
                <a:gd name="T12" fmla="*/ 15 w 242"/>
                <a:gd name="T13" fmla="*/ 0 h 181"/>
                <a:gd name="T14" fmla="*/ 12 w 242"/>
                <a:gd name="T15" fmla="*/ 0 h 181"/>
                <a:gd name="T16" fmla="*/ 10 w 242"/>
                <a:gd name="T17" fmla="*/ 1 h 181"/>
                <a:gd name="T18" fmla="*/ 6 w 242"/>
                <a:gd name="T19" fmla="*/ 2 h 181"/>
                <a:gd name="T20" fmla="*/ 4 w 242"/>
                <a:gd name="T21" fmla="*/ 4 h 181"/>
                <a:gd name="T22" fmla="*/ 3 w 242"/>
                <a:gd name="T23" fmla="*/ 6 h 181"/>
                <a:gd name="T24" fmla="*/ 1 w 242"/>
                <a:gd name="T25" fmla="*/ 8 h 181"/>
                <a:gd name="T26" fmla="*/ 0 w 242"/>
                <a:gd name="T27" fmla="*/ 12 h 181"/>
                <a:gd name="T28" fmla="*/ 0 w 242"/>
                <a:gd name="T29" fmla="*/ 15 h 181"/>
                <a:gd name="T30" fmla="*/ 0 w 242"/>
                <a:gd name="T31" fmla="*/ 166 h 181"/>
                <a:gd name="T32" fmla="*/ 0 w 242"/>
                <a:gd name="T33" fmla="*/ 169 h 181"/>
                <a:gd name="T34" fmla="*/ 1 w 242"/>
                <a:gd name="T35" fmla="*/ 171 h 181"/>
                <a:gd name="T36" fmla="*/ 3 w 242"/>
                <a:gd name="T37" fmla="*/ 175 h 181"/>
                <a:gd name="T38" fmla="*/ 4 w 242"/>
                <a:gd name="T39" fmla="*/ 177 h 181"/>
                <a:gd name="T40" fmla="*/ 6 w 242"/>
                <a:gd name="T41" fmla="*/ 179 h 181"/>
                <a:gd name="T42" fmla="*/ 10 w 242"/>
                <a:gd name="T43" fmla="*/ 180 h 181"/>
                <a:gd name="T44" fmla="*/ 12 w 242"/>
                <a:gd name="T45" fmla="*/ 181 h 181"/>
                <a:gd name="T46" fmla="*/ 15 w 242"/>
                <a:gd name="T47" fmla="*/ 181 h 181"/>
                <a:gd name="T48" fmla="*/ 227 w 242"/>
                <a:gd name="T49" fmla="*/ 181 h 181"/>
                <a:gd name="T50" fmla="*/ 230 w 242"/>
                <a:gd name="T51" fmla="*/ 181 h 181"/>
                <a:gd name="T52" fmla="*/ 233 w 242"/>
                <a:gd name="T53" fmla="*/ 180 h 181"/>
                <a:gd name="T54" fmla="*/ 236 w 242"/>
                <a:gd name="T55" fmla="*/ 178 h 181"/>
                <a:gd name="T56" fmla="*/ 238 w 242"/>
                <a:gd name="T57" fmla="*/ 177 h 181"/>
                <a:gd name="T58" fmla="*/ 239 w 242"/>
                <a:gd name="T59" fmla="*/ 175 h 181"/>
                <a:gd name="T60" fmla="*/ 241 w 242"/>
                <a:gd name="T61" fmla="*/ 171 h 181"/>
                <a:gd name="T62" fmla="*/ 242 w 242"/>
                <a:gd name="T63" fmla="*/ 169 h 181"/>
                <a:gd name="T64" fmla="*/ 242 w 242"/>
                <a:gd name="T65" fmla="*/ 166 h 181"/>
                <a:gd name="T66" fmla="*/ 242 w 242"/>
                <a:gd name="T67" fmla="*/ 15 h 181"/>
                <a:gd name="T68" fmla="*/ 242 w 242"/>
                <a:gd name="T69" fmla="*/ 12 h 181"/>
                <a:gd name="T70" fmla="*/ 241 w 242"/>
                <a:gd name="T71" fmla="*/ 8 h 181"/>
                <a:gd name="T72" fmla="*/ 239 w 242"/>
                <a:gd name="T73" fmla="*/ 6 h 181"/>
                <a:gd name="T74" fmla="*/ 238 w 242"/>
                <a:gd name="T75" fmla="*/ 4 h 181"/>
                <a:gd name="T76" fmla="*/ 236 w 242"/>
                <a:gd name="T77" fmla="*/ 2 h 181"/>
                <a:gd name="T78" fmla="*/ 233 w 242"/>
                <a:gd name="T79" fmla="*/ 1 h 181"/>
                <a:gd name="T80" fmla="*/ 230 w 242"/>
                <a:gd name="T81" fmla="*/ 0 h 181"/>
                <a:gd name="T82" fmla="*/ 227 w 242"/>
                <a:gd name="T8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2" h="181">
                  <a:moveTo>
                    <a:pt x="212" y="151"/>
                  </a:moveTo>
                  <a:lnTo>
                    <a:pt x="30" y="151"/>
                  </a:lnTo>
                  <a:lnTo>
                    <a:pt x="30" y="30"/>
                  </a:lnTo>
                  <a:lnTo>
                    <a:pt x="212" y="30"/>
                  </a:lnTo>
                  <a:lnTo>
                    <a:pt x="212" y="151"/>
                  </a:lnTo>
                  <a:close/>
                  <a:moveTo>
                    <a:pt x="227" y="0"/>
                  </a:moveTo>
                  <a:lnTo>
                    <a:pt x="15" y="0"/>
                  </a:lnTo>
                  <a:lnTo>
                    <a:pt x="12" y="0"/>
                  </a:lnTo>
                  <a:lnTo>
                    <a:pt x="10" y="1"/>
                  </a:lnTo>
                  <a:lnTo>
                    <a:pt x="6" y="2"/>
                  </a:lnTo>
                  <a:lnTo>
                    <a:pt x="4" y="4"/>
                  </a:lnTo>
                  <a:lnTo>
                    <a:pt x="3" y="6"/>
                  </a:lnTo>
                  <a:lnTo>
                    <a:pt x="1" y="8"/>
                  </a:lnTo>
                  <a:lnTo>
                    <a:pt x="0" y="12"/>
                  </a:lnTo>
                  <a:lnTo>
                    <a:pt x="0" y="15"/>
                  </a:lnTo>
                  <a:lnTo>
                    <a:pt x="0" y="166"/>
                  </a:lnTo>
                  <a:lnTo>
                    <a:pt x="0" y="169"/>
                  </a:lnTo>
                  <a:lnTo>
                    <a:pt x="1" y="171"/>
                  </a:lnTo>
                  <a:lnTo>
                    <a:pt x="3" y="175"/>
                  </a:lnTo>
                  <a:lnTo>
                    <a:pt x="4" y="177"/>
                  </a:lnTo>
                  <a:lnTo>
                    <a:pt x="6" y="179"/>
                  </a:lnTo>
                  <a:lnTo>
                    <a:pt x="10" y="180"/>
                  </a:lnTo>
                  <a:lnTo>
                    <a:pt x="12" y="181"/>
                  </a:lnTo>
                  <a:lnTo>
                    <a:pt x="15" y="181"/>
                  </a:lnTo>
                  <a:lnTo>
                    <a:pt x="227" y="181"/>
                  </a:lnTo>
                  <a:lnTo>
                    <a:pt x="230" y="181"/>
                  </a:lnTo>
                  <a:lnTo>
                    <a:pt x="233" y="180"/>
                  </a:lnTo>
                  <a:lnTo>
                    <a:pt x="236" y="178"/>
                  </a:lnTo>
                  <a:lnTo>
                    <a:pt x="238" y="177"/>
                  </a:lnTo>
                  <a:lnTo>
                    <a:pt x="239" y="175"/>
                  </a:lnTo>
                  <a:lnTo>
                    <a:pt x="241" y="171"/>
                  </a:lnTo>
                  <a:lnTo>
                    <a:pt x="242" y="169"/>
                  </a:lnTo>
                  <a:lnTo>
                    <a:pt x="242" y="166"/>
                  </a:lnTo>
                  <a:lnTo>
                    <a:pt x="242" y="15"/>
                  </a:lnTo>
                  <a:lnTo>
                    <a:pt x="242" y="12"/>
                  </a:lnTo>
                  <a:lnTo>
                    <a:pt x="241" y="8"/>
                  </a:lnTo>
                  <a:lnTo>
                    <a:pt x="239" y="6"/>
                  </a:lnTo>
                  <a:lnTo>
                    <a:pt x="238" y="4"/>
                  </a:lnTo>
                  <a:lnTo>
                    <a:pt x="236" y="2"/>
                  </a:lnTo>
                  <a:lnTo>
                    <a:pt x="233" y="1"/>
                  </a:lnTo>
                  <a:lnTo>
                    <a:pt x="230" y="0"/>
                  </a:lnTo>
                  <a:lnTo>
                    <a:pt x="2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ZoneTexte 3">
            <a:extLst>
              <a:ext uri="{FF2B5EF4-FFF2-40B4-BE49-F238E27FC236}">
                <a16:creationId xmlns:a16="http://schemas.microsoft.com/office/drawing/2014/main" id="{E6457059-6B61-40E3-987D-CC10A1312EEA}"/>
              </a:ext>
            </a:extLst>
          </p:cNvPr>
          <p:cNvSpPr txBox="1"/>
          <p:nvPr/>
        </p:nvSpPr>
        <p:spPr>
          <a:xfrm>
            <a:off x="297007" y="894182"/>
            <a:ext cx="11623530" cy="5386090"/>
          </a:xfrm>
          <a:prstGeom prst="rect">
            <a:avLst/>
          </a:prstGeom>
          <a:noFill/>
        </p:spPr>
        <p:txBody>
          <a:bodyPr wrap="square" rtlCol="0">
            <a:spAutoFit/>
          </a:bodyPr>
          <a:lstStyle/>
          <a:p>
            <a:pPr marL="342900" indent="-342900">
              <a:lnSpc>
                <a:spcPct val="200000"/>
              </a:lnSpc>
              <a:spcAft>
                <a:spcPts val="1200"/>
              </a:spcAft>
              <a:buClr>
                <a:srgbClr val="7030A0"/>
              </a:buClr>
              <a:buFont typeface="Wingdings" panose="05000000000000000000" pitchFamily="2" charset="2"/>
              <a:buChar char="§"/>
            </a:pPr>
            <a:r>
              <a:rPr lang="fr-FR" sz="2800" dirty="0">
                <a:latin typeface="Arial Narrow" panose="020B0606020202030204" pitchFamily="34" charset="0"/>
              </a:rPr>
              <a:t>Expert Laboratoires MSD</a:t>
            </a:r>
          </a:p>
          <a:p>
            <a:pPr>
              <a:lnSpc>
                <a:spcPct val="200000"/>
              </a:lnSpc>
              <a:spcAft>
                <a:spcPts val="1200"/>
              </a:spcAft>
              <a:buClr>
                <a:srgbClr val="7030A0"/>
              </a:buClr>
            </a:pPr>
            <a:r>
              <a:rPr lang="fr-FR" sz="2800" dirty="0">
                <a:latin typeface="Arial Narrow" panose="020B0606020202030204" pitchFamily="34" charset="0"/>
              </a:rPr>
              <a:t>- Congrès nationaux et internationaux</a:t>
            </a:r>
          </a:p>
          <a:p>
            <a:pPr>
              <a:lnSpc>
                <a:spcPct val="200000"/>
              </a:lnSpc>
              <a:spcAft>
                <a:spcPts val="1200"/>
              </a:spcAft>
              <a:buClr>
                <a:srgbClr val="7030A0"/>
              </a:buClr>
            </a:pPr>
            <a:r>
              <a:rPr lang="fr-FR" sz="2800" dirty="0">
                <a:latin typeface="Arial Narrow" panose="020B0606020202030204" pitchFamily="34" charset="0"/>
              </a:rPr>
              <a:t>- Forum francophone HPV</a:t>
            </a:r>
          </a:p>
          <a:p>
            <a:pPr>
              <a:lnSpc>
                <a:spcPct val="200000"/>
              </a:lnSpc>
              <a:spcAft>
                <a:spcPts val="1200"/>
              </a:spcAft>
              <a:buClr>
                <a:srgbClr val="7030A0"/>
              </a:buClr>
            </a:pPr>
            <a:r>
              <a:rPr lang="fr-FR" sz="2800" dirty="0">
                <a:latin typeface="Arial Narrow" panose="020B0606020202030204" pitchFamily="34" charset="0"/>
              </a:rPr>
              <a:t>- Partenaires Société Sénégalaise de Colposcopie et de Pathologie liée au Papillomavirus (2SC2P)</a:t>
            </a:r>
          </a:p>
          <a:p>
            <a:pPr>
              <a:spcAft>
                <a:spcPts val="1200"/>
              </a:spcAft>
              <a:buClr>
                <a:srgbClr val="7030A0"/>
              </a:buClr>
            </a:pPr>
            <a:endParaRPr lang="fr-FR" sz="2400" dirty="0">
              <a:latin typeface="Arial Narrow" panose="020B0606020202030204" pitchFamily="34" charset="0"/>
            </a:endParaRPr>
          </a:p>
        </p:txBody>
      </p:sp>
      <p:cxnSp>
        <p:nvCxnSpPr>
          <p:cNvPr id="10" name="Connecteur droit 9">
            <a:extLst>
              <a:ext uri="{FF2B5EF4-FFF2-40B4-BE49-F238E27FC236}">
                <a16:creationId xmlns:a16="http://schemas.microsoft.com/office/drawing/2014/main" id="{3DB1A276-9034-4832-8CE5-4841E84FEC59}"/>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ED294AED-2DAB-4ECE-8FD7-68CB8F772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2" name="Espace réservé du numéro de diapositive 1">
            <a:extLst>
              <a:ext uri="{FF2B5EF4-FFF2-40B4-BE49-F238E27FC236}">
                <a16:creationId xmlns:a16="http://schemas.microsoft.com/office/drawing/2014/main" id="{284A06C9-25E1-2331-A23A-BEC3A1774E88}"/>
              </a:ext>
            </a:extLst>
          </p:cNvPr>
          <p:cNvSpPr>
            <a:spLocks noGrp="1"/>
          </p:cNvSpPr>
          <p:nvPr>
            <p:ph type="sldNum" sz="quarter" idx="12"/>
          </p:nvPr>
        </p:nvSpPr>
        <p:spPr/>
        <p:txBody>
          <a:bodyPr/>
          <a:lstStyle/>
          <a:p>
            <a:fld id="{E08D205E-34E0-4D4E-B6CF-D546C54444F4}" type="slidenum">
              <a:rPr lang="en-US" smtClean="0"/>
              <a:t>2</a:t>
            </a:fld>
            <a:endParaRPr lang="en-US"/>
          </a:p>
        </p:txBody>
      </p:sp>
    </p:spTree>
    <p:extLst>
      <p:ext uri="{BB962C8B-B14F-4D97-AF65-F5344CB8AC3E}">
        <p14:creationId xmlns:p14="http://schemas.microsoft.com/office/powerpoint/2010/main" val="910663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 </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29</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181640"/>
            <a:ext cx="10565172" cy="384721"/>
          </a:xfrm>
          <a:prstGeom prst="rect">
            <a:avLst/>
          </a:prstGeom>
          <a:noFill/>
        </p:spPr>
        <p:txBody>
          <a:bodyPr wrap="square" lIns="0" tIns="0" rIns="0" bIns="0" rtlCol="0" anchor="ctr">
            <a:spAutoFit/>
          </a:bodyPr>
          <a:lstStyle/>
          <a:p>
            <a:r>
              <a:rPr lang="fr-FR" sz="2500" b="1" dirty="0">
                <a:solidFill>
                  <a:srgbClr val="7030A0"/>
                </a:solidFill>
                <a:latin typeface="+mj-lt"/>
              </a:rPr>
              <a:t>Dépistage et traitement des lésions pré-cancéreuses du col utérin</a:t>
            </a:r>
            <a:endParaRPr lang="id-ID" sz="25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7" name="ZoneTexte 6">
            <a:extLst>
              <a:ext uri="{FF2B5EF4-FFF2-40B4-BE49-F238E27FC236}">
                <a16:creationId xmlns:a16="http://schemas.microsoft.com/office/drawing/2014/main" id="{1DE24B77-F63A-3A29-9AD7-8C0490BA2AC4}"/>
              </a:ext>
            </a:extLst>
          </p:cNvPr>
          <p:cNvSpPr txBox="1"/>
          <p:nvPr/>
        </p:nvSpPr>
        <p:spPr>
          <a:xfrm>
            <a:off x="212585" y="826029"/>
            <a:ext cx="11577753" cy="5290423"/>
          </a:xfrm>
          <a:prstGeom prst="rect">
            <a:avLst/>
          </a:prstGeom>
          <a:noFill/>
        </p:spPr>
        <p:txBody>
          <a:bodyPr wrap="square" rtlCol="0">
            <a:spAutoFit/>
          </a:bodyPr>
          <a:lstStyle/>
          <a:p>
            <a:pPr>
              <a:lnSpc>
                <a:spcPct val="250000"/>
              </a:lnSpc>
            </a:pPr>
            <a:r>
              <a:rPr lang="fr-FR" sz="2800" b="1" dirty="0">
                <a:solidFill>
                  <a:srgbClr val="002060"/>
                </a:solidFill>
              </a:rPr>
              <a:t>- Opportuniste</a:t>
            </a:r>
          </a:p>
          <a:p>
            <a:pPr>
              <a:lnSpc>
                <a:spcPct val="250000"/>
              </a:lnSpc>
            </a:pPr>
            <a:r>
              <a:rPr lang="fr-FR" sz="2800" dirty="0"/>
              <a:t>- Mal organisé       </a:t>
            </a:r>
          </a:p>
          <a:p>
            <a:pPr>
              <a:lnSpc>
                <a:spcPct val="250000"/>
              </a:lnSpc>
            </a:pPr>
            <a:r>
              <a:rPr lang="fr-FR" sz="2800" dirty="0"/>
              <a:t>- Parcours de soins non respecté </a:t>
            </a:r>
          </a:p>
          <a:p>
            <a:pPr>
              <a:lnSpc>
                <a:spcPct val="250000"/>
              </a:lnSpc>
            </a:pPr>
            <a:r>
              <a:rPr lang="fr-FR" sz="2800" dirty="0"/>
              <a:t>- Peu de spécialistes/peu de centres </a:t>
            </a:r>
          </a:p>
          <a:p>
            <a:pPr>
              <a:lnSpc>
                <a:spcPct val="250000"/>
              </a:lnSpc>
            </a:pPr>
            <a:r>
              <a:rPr lang="fr-FR" sz="2800" dirty="0"/>
              <a:t>- Perdues de vues </a:t>
            </a:r>
            <a:r>
              <a:rPr lang="fr-FR" dirty="0"/>
              <a:t> </a:t>
            </a:r>
          </a:p>
        </p:txBody>
      </p:sp>
    </p:spTree>
    <p:extLst>
      <p:ext uri="{BB962C8B-B14F-4D97-AF65-F5344CB8AC3E}">
        <p14:creationId xmlns:p14="http://schemas.microsoft.com/office/powerpoint/2010/main" val="119410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92">
            <a:extLst>
              <a:ext uri="{FF2B5EF4-FFF2-40B4-BE49-F238E27FC236}">
                <a16:creationId xmlns:a16="http://schemas.microsoft.com/office/drawing/2014/main" id="{99C0CED8-08D4-8342-0881-035D1C5EF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04800"/>
            <a:ext cx="86423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ZoneTexte 120">
            <a:extLst>
              <a:ext uri="{FF2B5EF4-FFF2-40B4-BE49-F238E27FC236}">
                <a16:creationId xmlns:a16="http://schemas.microsoft.com/office/drawing/2014/main" id="{800A30C4-80A9-70AE-4158-A180AC0C5DA5}"/>
              </a:ext>
            </a:extLst>
          </p:cNvPr>
          <p:cNvSpPr txBox="1">
            <a:spLocks noChangeArrowheads="1"/>
          </p:cNvSpPr>
          <p:nvPr/>
        </p:nvSpPr>
        <p:spPr bwMode="auto">
          <a:xfrm>
            <a:off x="214313" y="115889"/>
            <a:ext cx="2857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u="sng" dirty="0">
                <a:latin typeface="Arial" panose="020B0604020202020204" pitchFamily="34" charset="0"/>
              </a:rPr>
              <a:t>PNP SENEGAL </a:t>
            </a:r>
          </a:p>
        </p:txBody>
      </p:sp>
      <p:pic>
        <p:nvPicPr>
          <p:cNvPr id="2" name="Espace réservé du contenu 5">
            <a:extLst>
              <a:ext uri="{FF2B5EF4-FFF2-40B4-BE49-F238E27FC236}">
                <a16:creationId xmlns:a16="http://schemas.microsoft.com/office/drawing/2014/main" id="{D40A09F9-2D1E-B474-5448-8E42615677AB}"/>
              </a:ext>
            </a:extLst>
          </p:cNvPr>
          <p:cNvPicPr>
            <a:picLocks noChangeAspect="1"/>
          </p:cNvPicPr>
          <p:nvPr/>
        </p:nvPicPr>
        <p:blipFill>
          <a:blip r:embed="rId3"/>
          <a:stretch>
            <a:fillRect/>
          </a:stretch>
        </p:blipFill>
        <p:spPr>
          <a:xfrm>
            <a:off x="-129927" y="-109202"/>
            <a:ext cx="2253465" cy="272381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31E54A-D4DB-F084-A896-0354510B629D}"/>
              </a:ext>
            </a:extLst>
          </p:cNvPr>
          <p:cNvSpPr>
            <a:spLocks noGrp="1"/>
          </p:cNvSpPr>
          <p:nvPr>
            <p:ph type="sldNum" sz="quarter" idx="12"/>
          </p:nvPr>
        </p:nvSpPr>
        <p:spPr/>
        <p:txBody>
          <a:bodyPr/>
          <a:lstStyle/>
          <a:p>
            <a:fld id="{E08D205E-34E0-4D4E-B6CF-D546C54444F4}" type="slidenum">
              <a:rPr lang="en-US" smtClean="0"/>
              <a:t>31</a:t>
            </a:fld>
            <a:endParaRPr lang="en-US"/>
          </a:p>
        </p:txBody>
      </p:sp>
      <p:pic>
        <p:nvPicPr>
          <p:cNvPr id="3" name="Espace réservé du contenu 6">
            <a:extLst>
              <a:ext uri="{FF2B5EF4-FFF2-40B4-BE49-F238E27FC236}">
                <a16:creationId xmlns:a16="http://schemas.microsoft.com/office/drawing/2014/main" id="{4327CD42-F780-3787-31B8-30DF98A89F25}"/>
              </a:ext>
            </a:extLst>
          </p:cNvPr>
          <p:cNvPicPr>
            <a:picLocks noChangeAspect="1"/>
          </p:cNvPicPr>
          <p:nvPr/>
        </p:nvPicPr>
        <p:blipFill>
          <a:blip r:embed="rId2"/>
          <a:stretch>
            <a:fillRect/>
          </a:stretch>
        </p:blipFill>
        <p:spPr>
          <a:xfrm>
            <a:off x="74227" y="562708"/>
            <a:ext cx="5707008" cy="6158768"/>
          </a:xfrm>
          <a:prstGeom prst="rect">
            <a:avLst/>
          </a:prstGeom>
        </p:spPr>
      </p:pic>
      <p:pic>
        <p:nvPicPr>
          <p:cNvPr id="4" name="Image 3">
            <a:extLst>
              <a:ext uri="{FF2B5EF4-FFF2-40B4-BE49-F238E27FC236}">
                <a16:creationId xmlns:a16="http://schemas.microsoft.com/office/drawing/2014/main" id="{45B72B03-E34C-0C45-1632-6283521FD311}"/>
              </a:ext>
            </a:extLst>
          </p:cNvPr>
          <p:cNvPicPr>
            <a:picLocks noChangeAspect="1"/>
          </p:cNvPicPr>
          <p:nvPr/>
        </p:nvPicPr>
        <p:blipFill>
          <a:blip r:embed="rId3"/>
          <a:stretch>
            <a:fillRect/>
          </a:stretch>
        </p:blipFill>
        <p:spPr>
          <a:xfrm>
            <a:off x="5921066" y="562707"/>
            <a:ext cx="6215949" cy="6158767"/>
          </a:xfrm>
          <a:prstGeom prst="rect">
            <a:avLst/>
          </a:prstGeom>
        </p:spPr>
      </p:pic>
    </p:spTree>
    <p:extLst>
      <p:ext uri="{BB962C8B-B14F-4D97-AF65-F5344CB8AC3E}">
        <p14:creationId xmlns:p14="http://schemas.microsoft.com/office/powerpoint/2010/main" val="3018529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32</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20180"/>
            <a:ext cx="9827170" cy="553998"/>
          </a:xfrm>
          <a:prstGeom prst="rect">
            <a:avLst/>
          </a:prstGeom>
          <a:noFill/>
        </p:spPr>
        <p:txBody>
          <a:bodyPr wrap="square" lIns="0" tIns="0" rIns="0" bIns="0" rtlCol="0" anchor="ctr">
            <a:spAutoFit/>
          </a:bodyPr>
          <a:lstStyle/>
          <a:p>
            <a:r>
              <a:rPr lang="fr-FR" sz="3600" b="1" dirty="0">
                <a:solidFill>
                  <a:srgbClr val="7030A0"/>
                </a:solidFill>
                <a:latin typeface="+mj-lt"/>
              </a:rPr>
              <a:t>Vaccination contre le cancer du col utérin</a:t>
            </a:r>
            <a:endParaRPr lang="id-ID" sz="36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2" name="Rectangle 1">
            <a:extLst>
              <a:ext uri="{FF2B5EF4-FFF2-40B4-BE49-F238E27FC236}">
                <a16:creationId xmlns:a16="http://schemas.microsoft.com/office/drawing/2014/main" id="{D75BCC0D-F2AD-06B7-D130-DD334367DCAC}"/>
              </a:ext>
            </a:extLst>
          </p:cNvPr>
          <p:cNvSpPr/>
          <p:nvPr/>
        </p:nvSpPr>
        <p:spPr>
          <a:xfrm>
            <a:off x="328613" y="921714"/>
            <a:ext cx="11701462" cy="1015663"/>
          </a:xfrm>
          <a:prstGeom prst="rect">
            <a:avLst/>
          </a:prstGeom>
        </p:spPr>
        <p:txBody>
          <a:bodyPr wrap="square">
            <a:spAutoFit/>
          </a:bodyPr>
          <a:lstStyle/>
          <a:p>
            <a:r>
              <a:rPr lang="en-US" sz="2000" b="1" u="sng" dirty="0">
                <a:solidFill>
                  <a:srgbClr val="FF0000"/>
                </a:solidFill>
                <a:latin typeface="AdvGulliv-R"/>
              </a:rPr>
              <a:t> Au </a:t>
            </a:r>
            <a:r>
              <a:rPr lang="en-US" sz="2000" b="1" u="sng" dirty="0" err="1">
                <a:solidFill>
                  <a:srgbClr val="FF0000"/>
                </a:solidFill>
                <a:latin typeface="AdvGulliv-R"/>
              </a:rPr>
              <a:t>Sénégal</a:t>
            </a:r>
            <a:r>
              <a:rPr lang="en-US" sz="2000" b="1" dirty="0">
                <a:solidFill>
                  <a:srgbClr val="FF0000"/>
                </a:solidFill>
                <a:latin typeface="AdvGulliv-R"/>
              </a:rPr>
              <a:t> </a:t>
            </a:r>
            <a:r>
              <a:rPr lang="en-US" sz="2000" dirty="0">
                <a:latin typeface="AdvGulliv-R"/>
              </a:rPr>
              <a:t>:  </a:t>
            </a:r>
          </a:p>
          <a:p>
            <a:pPr marL="342900" indent="-342900">
              <a:buFont typeface="Arial" panose="020B0604020202020204" pitchFamily="34" charset="0"/>
              <a:buChar char="•"/>
            </a:pPr>
            <a:r>
              <a:rPr lang="en-US" sz="2000" dirty="0" err="1">
                <a:latin typeface="AdvGulliv-R"/>
              </a:rPr>
              <a:t>Programme</a:t>
            </a:r>
            <a:r>
              <a:rPr lang="en-US" sz="2000" dirty="0">
                <a:latin typeface="AdvGulliv-R"/>
              </a:rPr>
              <a:t> de </a:t>
            </a:r>
            <a:r>
              <a:rPr lang="en-US" sz="2000" dirty="0" err="1">
                <a:latin typeface="AdvGulliv-R"/>
              </a:rPr>
              <a:t>démonstration</a:t>
            </a:r>
            <a:r>
              <a:rPr lang="en-US" sz="2000" dirty="0">
                <a:latin typeface="AdvGulliv-R"/>
              </a:rPr>
              <a:t> in 2014–2016 du </a:t>
            </a:r>
            <a:r>
              <a:rPr lang="en-US" sz="2000" dirty="0" err="1">
                <a:latin typeface="AdvGulliv-R"/>
              </a:rPr>
              <a:t>vaccin</a:t>
            </a:r>
            <a:r>
              <a:rPr lang="en-US" sz="2000" dirty="0">
                <a:latin typeface="AdvGulliv-R"/>
              </a:rPr>
              <a:t> (HPV) </a:t>
            </a:r>
          </a:p>
          <a:p>
            <a:pPr marL="342900" indent="-342900">
              <a:buFont typeface="Arial" panose="020B0604020202020204" pitchFamily="34" charset="0"/>
              <a:buChar char="•"/>
            </a:pPr>
            <a:r>
              <a:rPr lang="en-US" sz="2000" dirty="0">
                <a:latin typeface="AdvGulliv-R"/>
              </a:rPr>
              <a:t>Introduction en 2018 dans la routine chez les filles à partir de 9 </a:t>
            </a:r>
            <a:r>
              <a:rPr lang="en-US" sz="2000" dirty="0" err="1">
                <a:latin typeface="AdvGulliv-R"/>
              </a:rPr>
              <a:t>ans</a:t>
            </a:r>
            <a:endParaRPr lang="fr-FR" sz="2000" dirty="0"/>
          </a:p>
        </p:txBody>
      </p:sp>
      <p:pic>
        <p:nvPicPr>
          <p:cNvPr id="4" name="Image 3">
            <a:extLst>
              <a:ext uri="{FF2B5EF4-FFF2-40B4-BE49-F238E27FC236}">
                <a16:creationId xmlns:a16="http://schemas.microsoft.com/office/drawing/2014/main" id="{8B2E5B02-E53E-28A6-022F-8D2332CBAED5}"/>
              </a:ext>
            </a:extLst>
          </p:cNvPr>
          <p:cNvPicPr>
            <a:picLocks noChangeAspect="1"/>
          </p:cNvPicPr>
          <p:nvPr/>
        </p:nvPicPr>
        <p:blipFill>
          <a:blip r:embed="rId3"/>
          <a:stretch>
            <a:fillRect/>
          </a:stretch>
        </p:blipFill>
        <p:spPr>
          <a:xfrm>
            <a:off x="628650" y="2000251"/>
            <a:ext cx="11129963" cy="4601517"/>
          </a:xfrm>
          <a:prstGeom prst="rect">
            <a:avLst/>
          </a:prstGeom>
        </p:spPr>
      </p:pic>
    </p:spTree>
    <p:extLst>
      <p:ext uri="{BB962C8B-B14F-4D97-AF65-F5344CB8AC3E}">
        <p14:creationId xmlns:p14="http://schemas.microsoft.com/office/powerpoint/2010/main" val="2139924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33</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20180"/>
            <a:ext cx="9827170" cy="553998"/>
          </a:xfrm>
          <a:prstGeom prst="rect">
            <a:avLst/>
          </a:prstGeom>
          <a:noFill/>
        </p:spPr>
        <p:txBody>
          <a:bodyPr wrap="square" lIns="0" tIns="0" rIns="0" bIns="0" rtlCol="0" anchor="ctr">
            <a:spAutoFit/>
          </a:bodyPr>
          <a:lstStyle/>
          <a:p>
            <a:r>
              <a:rPr lang="fr-FR" sz="3600" b="1" dirty="0">
                <a:solidFill>
                  <a:srgbClr val="7030A0"/>
                </a:solidFill>
                <a:latin typeface="+mj-lt"/>
              </a:rPr>
              <a:t>Vaccins disponibles</a:t>
            </a:r>
            <a:endParaRPr lang="id-ID" sz="36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7" name="Image 6">
            <a:extLst>
              <a:ext uri="{FF2B5EF4-FFF2-40B4-BE49-F238E27FC236}">
                <a16:creationId xmlns:a16="http://schemas.microsoft.com/office/drawing/2014/main" id="{729E725C-9C68-51ED-D0C2-2984EFA89D23}"/>
              </a:ext>
            </a:extLst>
          </p:cNvPr>
          <p:cNvPicPr>
            <a:picLocks noChangeAspect="1"/>
          </p:cNvPicPr>
          <p:nvPr/>
        </p:nvPicPr>
        <p:blipFill rotWithShape="1">
          <a:blip r:embed="rId3"/>
          <a:srcRect l="4087" t="20887" r="4504" b="16087"/>
          <a:stretch/>
        </p:blipFill>
        <p:spPr>
          <a:xfrm>
            <a:off x="1363040" y="911375"/>
            <a:ext cx="3997124" cy="2748192"/>
          </a:xfrm>
          <a:prstGeom prst="rect">
            <a:avLst/>
          </a:prstGeom>
        </p:spPr>
      </p:pic>
      <p:pic>
        <p:nvPicPr>
          <p:cNvPr id="9" name="Image 8">
            <a:extLst>
              <a:ext uri="{FF2B5EF4-FFF2-40B4-BE49-F238E27FC236}">
                <a16:creationId xmlns:a16="http://schemas.microsoft.com/office/drawing/2014/main" id="{512ED575-1361-E5EF-95B7-C2FC599E8FC3}"/>
              </a:ext>
            </a:extLst>
          </p:cNvPr>
          <p:cNvPicPr>
            <a:picLocks noChangeAspect="1"/>
          </p:cNvPicPr>
          <p:nvPr/>
        </p:nvPicPr>
        <p:blipFill>
          <a:blip r:embed="rId4"/>
          <a:stretch>
            <a:fillRect/>
          </a:stretch>
        </p:blipFill>
        <p:spPr>
          <a:xfrm>
            <a:off x="1133685" y="3805069"/>
            <a:ext cx="3819780" cy="3026188"/>
          </a:xfrm>
          <a:prstGeom prst="rect">
            <a:avLst/>
          </a:prstGeom>
        </p:spPr>
      </p:pic>
      <p:pic>
        <p:nvPicPr>
          <p:cNvPr id="10" name="Image 9">
            <a:extLst>
              <a:ext uri="{FF2B5EF4-FFF2-40B4-BE49-F238E27FC236}">
                <a16:creationId xmlns:a16="http://schemas.microsoft.com/office/drawing/2014/main" id="{149CC8D2-C0E8-4810-A6B9-2F26B864CB52}"/>
              </a:ext>
            </a:extLst>
          </p:cNvPr>
          <p:cNvPicPr>
            <a:picLocks noChangeAspect="1"/>
          </p:cNvPicPr>
          <p:nvPr/>
        </p:nvPicPr>
        <p:blipFill rotWithShape="1">
          <a:blip r:embed="rId5"/>
          <a:srcRect l="-1212" t="13311" r="1212" b="13072"/>
          <a:stretch/>
        </p:blipFill>
        <p:spPr>
          <a:xfrm>
            <a:off x="6342927" y="4045597"/>
            <a:ext cx="4217677" cy="2785660"/>
          </a:xfrm>
          <a:prstGeom prst="rect">
            <a:avLst/>
          </a:prstGeom>
        </p:spPr>
      </p:pic>
      <p:sp>
        <p:nvSpPr>
          <p:cNvPr id="11" name="ZoneTexte 10">
            <a:extLst>
              <a:ext uri="{FF2B5EF4-FFF2-40B4-BE49-F238E27FC236}">
                <a16:creationId xmlns:a16="http://schemas.microsoft.com/office/drawing/2014/main" id="{DB768596-AC16-FEA5-92B8-C8E12A2954DF}"/>
              </a:ext>
            </a:extLst>
          </p:cNvPr>
          <p:cNvSpPr txBox="1"/>
          <p:nvPr/>
        </p:nvSpPr>
        <p:spPr>
          <a:xfrm>
            <a:off x="8443913" y="1700213"/>
            <a:ext cx="2228850" cy="1297086"/>
          </a:xfrm>
          <a:prstGeom prst="rect">
            <a:avLst/>
          </a:prstGeom>
          <a:noFill/>
        </p:spPr>
        <p:txBody>
          <a:bodyPr wrap="square" rtlCol="0">
            <a:spAutoFit/>
          </a:bodyPr>
          <a:lstStyle/>
          <a:p>
            <a:pPr lvl="0">
              <a:lnSpc>
                <a:spcPct val="150000"/>
              </a:lnSpc>
            </a:pPr>
            <a:r>
              <a:rPr lang="fr-FR" sz="2800" dirty="0">
                <a:latin typeface="Tahoma" panose="020B0604030504040204" pitchFamily="34" charset="0"/>
                <a:ea typeface="Tahoma" panose="020B0604030504040204" pitchFamily="34" charset="0"/>
                <a:cs typeface="Tahoma" panose="020B0604030504040204" pitchFamily="34" charset="0"/>
              </a:rPr>
              <a:t>Cecolin </a:t>
            </a:r>
            <a:endParaRPr lang="en-US" sz="2800" dirty="0">
              <a:latin typeface="Tahoma" panose="020B0604030504040204" pitchFamily="34" charset="0"/>
              <a:ea typeface="Tahoma" panose="020B0604030504040204" pitchFamily="34" charset="0"/>
              <a:cs typeface="Tahoma" panose="020B0604030504040204" pitchFamily="34" charset="0"/>
            </a:endParaRPr>
          </a:p>
          <a:p>
            <a:pPr lvl="0">
              <a:lnSpc>
                <a:spcPct val="150000"/>
              </a:lnSpc>
            </a:pPr>
            <a:r>
              <a:rPr lang="fr-ML" sz="2800" dirty="0">
                <a:latin typeface="Tahoma" panose="020B0604030504040204" pitchFamily="34" charset="0"/>
                <a:ea typeface="Tahoma" panose="020B0604030504040204" pitchFamily="34" charset="0"/>
                <a:cs typeface="Tahoma" panose="020B0604030504040204" pitchFamily="34" charset="0"/>
              </a:rPr>
              <a:t>Walrinvax</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8411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4">
            <a:extLst>
              <a:ext uri="{FF2B5EF4-FFF2-40B4-BE49-F238E27FC236}">
                <a16:creationId xmlns:a16="http://schemas.microsoft.com/office/drawing/2014/main" id="{7FDC8DD8-DA7D-7984-8839-3A558D5649F7}"/>
              </a:ext>
            </a:extLst>
          </p:cNvPr>
          <p:cNvPicPr>
            <a:picLocks noChangeAspect="1"/>
          </p:cNvPicPr>
          <p:nvPr/>
        </p:nvPicPr>
        <p:blipFill>
          <a:blip r:embed="rId2"/>
          <a:stretch>
            <a:fillRect/>
          </a:stretch>
        </p:blipFill>
        <p:spPr>
          <a:xfrm>
            <a:off x="557740" y="76779"/>
            <a:ext cx="10790197" cy="6781222"/>
          </a:xfrm>
          <a:prstGeom prst="rect">
            <a:avLst/>
          </a:prstGeom>
        </p:spPr>
      </p:pic>
    </p:spTree>
    <p:extLst>
      <p:ext uri="{BB962C8B-B14F-4D97-AF65-F5344CB8AC3E}">
        <p14:creationId xmlns:p14="http://schemas.microsoft.com/office/powerpoint/2010/main" val="1601080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35</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20180"/>
            <a:ext cx="9827170" cy="553998"/>
          </a:xfrm>
          <a:prstGeom prst="rect">
            <a:avLst/>
          </a:prstGeom>
          <a:noFill/>
        </p:spPr>
        <p:txBody>
          <a:bodyPr wrap="square" lIns="0" tIns="0" rIns="0" bIns="0" rtlCol="0" anchor="ctr">
            <a:spAutoFit/>
          </a:bodyPr>
          <a:lstStyle/>
          <a:p>
            <a:r>
              <a:rPr lang="fr-FR" sz="3600" b="1" dirty="0">
                <a:solidFill>
                  <a:srgbClr val="7030A0"/>
                </a:solidFill>
                <a:latin typeface="+mj-lt"/>
              </a:rPr>
              <a:t>Vaccination contre le cancer du col utérin</a:t>
            </a:r>
            <a:endParaRPr lang="id-ID" sz="36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7" name="Image 6">
            <a:extLst>
              <a:ext uri="{FF2B5EF4-FFF2-40B4-BE49-F238E27FC236}">
                <a16:creationId xmlns:a16="http://schemas.microsoft.com/office/drawing/2014/main" id="{E33BFC49-0134-8E8E-855E-7A763DF3128D}"/>
              </a:ext>
            </a:extLst>
          </p:cNvPr>
          <p:cNvPicPr>
            <a:picLocks noChangeAspect="1"/>
          </p:cNvPicPr>
          <p:nvPr/>
        </p:nvPicPr>
        <p:blipFill>
          <a:blip r:embed="rId3"/>
          <a:stretch>
            <a:fillRect/>
          </a:stretch>
        </p:blipFill>
        <p:spPr>
          <a:xfrm>
            <a:off x="920628" y="1010604"/>
            <a:ext cx="9633913" cy="5450675"/>
          </a:xfrm>
          <a:prstGeom prst="rect">
            <a:avLst/>
          </a:prstGeom>
        </p:spPr>
      </p:pic>
    </p:spTree>
    <p:extLst>
      <p:ext uri="{BB962C8B-B14F-4D97-AF65-F5344CB8AC3E}">
        <p14:creationId xmlns:p14="http://schemas.microsoft.com/office/powerpoint/2010/main" val="638092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36</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20180"/>
            <a:ext cx="9827170" cy="553998"/>
          </a:xfrm>
          <a:prstGeom prst="rect">
            <a:avLst/>
          </a:prstGeom>
          <a:noFill/>
        </p:spPr>
        <p:txBody>
          <a:bodyPr wrap="square" lIns="0" tIns="0" rIns="0" bIns="0" rtlCol="0" anchor="ctr">
            <a:spAutoFit/>
          </a:bodyPr>
          <a:lstStyle/>
          <a:p>
            <a:r>
              <a:rPr lang="fr-FR" sz="3600" b="1" dirty="0">
                <a:solidFill>
                  <a:srgbClr val="7030A0"/>
                </a:solidFill>
                <a:latin typeface="+mj-lt"/>
              </a:rPr>
              <a:t>Vaccination contre le cancer du col utérin</a:t>
            </a:r>
            <a:endParaRPr lang="id-ID" sz="36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2" name="Image 1">
            <a:extLst>
              <a:ext uri="{FF2B5EF4-FFF2-40B4-BE49-F238E27FC236}">
                <a16:creationId xmlns:a16="http://schemas.microsoft.com/office/drawing/2014/main" id="{AB3B33B1-DF31-5E0C-C33A-D6B8F8265176}"/>
              </a:ext>
            </a:extLst>
          </p:cNvPr>
          <p:cNvPicPr>
            <a:picLocks noChangeAspect="1"/>
          </p:cNvPicPr>
          <p:nvPr/>
        </p:nvPicPr>
        <p:blipFill>
          <a:blip r:embed="rId3"/>
          <a:stretch>
            <a:fillRect/>
          </a:stretch>
        </p:blipFill>
        <p:spPr>
          <a:xfrm>
            <a:off x="1030764" y="1220012"/>
            <a:ext cx="8494235" cy="5090490"/>
          </a:xfrm>
          <a:prstGeom prst="rect">
            <a:avLst/>
          </a:prstGeom>
        </p:spPr>
      </p:pic>
      <p:sp>
        <p:nvSpPr>
          <p:cNvPr id="4" name="ZoneTexte 3">
            <a:extLst>
              <a:ext uri="{FF2B5EF4-FFF2-40B4-BE49-F238E27FC236}">
                <a16:creationId xmlns:a16="http://schemas.microsoft.com/office/drawing/2014/main" id="{6F56B409-27CA-DE9D-D464-41DB6E8D83DB}"/>
              </a:ext>
            </a:extLst>
          </p:cNvPr>
          <p:cNvSpPr txBox="1"/>
          <p:nvPr/>
        </p:nvSpPr>
        <p:spPr>
          <a:xfrm>
            <a:off x="9394371" y="3243943"/>
            <a:ext cx="2601686" cy="646331"/>
          </a:xfrm>
          <a:prstGeom prst="rect">
            <a:avLst/>
          </a:prstGeom>
          <a:solidFill>
            <a:srgbClr val="7030A0"/>
          </a:solidFill>
        </p:spPr>
        <p:txBody>
          <a:bodyPr wrap="square" rtlCol="0">
            <a:spAutoFit/>
          </a:bodyPr>
          <a:lstStyle/>
          <a:p>
            <a:pPr marL="285750" indent="-285750">
              <a:buFontTx/>
              <a:buChar char="-"/>
            </a:pPr>
            <a:r>
              <a:rPr lang="fr-FR" b="1" dirty="0">
                <a:solidFill>
                  <a:schemeClr val="bg1"/>
                </a:solidFill>
              </a:rPr>
              <a:t>CV HPV1 : 51%</a:t>
            </a:r>
          </a:p>
          <a:p>
            <a:pPr marL="285750" indent="-285750">
              <a:buFontTx/>
              <a:buChar char="-"/>
            </a:pPr>
            <a:r>
              <a:rPr lang="fr-FR" b="1" dirty="0">
                <a:solidFill>
                  <a:schemeClr val="bg1"/>
                </a:solidFill>
              </a:rPr>
              <a:t>CV HPV2 : 35% </a:t>
            </a:r>
          </a:p>
        </p:txBody>
      </p:sp>
    </p:spTree>
    <p:extLst>
      <p:ext uri="{BB962C8B-B14F-4D97-AF65-F5344CB8AC3E}">
        <p14:creationId xmlns:p14="http://schemas.microsoft.com/office/powerpoint/2010/main" val="1893389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36628" y="2735877"/>
            <a:ext cx="11623530" cy="1213217"/>
          </a:xfrm>
          <a:prstGeom prst="rect">
            <a:avLst/>
          </a:prstGeom>
          <a:noFill/>
        </p:spPr>
        <p:txBody>
          <a:bodyPr wrap="square" rtlCol="0">
            <a:spAutoFit/>
          </a:bodyPr>
          <a:lstStyle/>
          <a:p>
            <a:pPr algn="ctr">
              <a:lnSpc>
                <a:spcPts val="3400"/>
              </a:lnSpc>
              <a:spcAft>
                <a:spcPts val="1200"/>
              </a:spcAft>
              <a:buClr>
                <a:srgbClr val="FE5E55"/>
              </a:buClr>
            </a:pPr>
            <a:endParaRPr lang="fr-FR" sz="7200" b="1" dirty="0">
              <a:solidFill>
                <a:srgbClr val="7030A0"/>
              </a:solidFill>
              <a:latin typeface="Arial Narrow" panose="020B0606020202030204" pitchFamily="34" charset="0"/>
              <a:cs typeface="Segoe UI" panose="020B0502040204020203" pitchFamily="34" charset="0"/>
            </a:endParaRPr>
          </a:p>
          <a:p>
            <a:pPr algn="ctr">
              <a:lnSpc>
                <a:spcPts val="3400"/>
              </a:lnSpc>
              <a:spcAft>
                <a:spcPts val="1200"/>
              </a:spcAft>
              <a:buClr>
                <a:srgbClr val="FE5E55"/>
              </a:buClr>
            </a:pPr>
            <a:r>
              <a:rPr lang="fr-FR" sz="7200" b="1" dirty="0">
                <a:solidFill>
                  <a:srgbClr val="7030A0"/>
                </a:solidFill>
                <a:latin typeface="Arial Narrow" panose="020B0606020202030204" pitchFamily="34" charset="0"/>
                <a:cs typeface="Segoe UI" panose="020B0502040204020203" pitchFamily="34" charset="0"/>
              </a:rPr>
              <a:t>Obstacles</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37</a:t>
            </a:fld>
            <a:endParaRPr lang="en-US" sz="2400" b="1" dirty="0">
              <a:solidFill>
                <a:schemeClr val="bg1"/>
              </a:solidFill>
              <a:latin typeface="Arial Black" panose="020B0A04020102020204" pitchFamily="34" charset="0"/>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1468487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5162311"/>
          </a:xfrm>
          <a:prstGeom prst="rect">
            <a:avLst/>
          </a:prstGeom>
          <a:noFill/>
        </p:spPr>
        <p:txBody>
          <a:bodyPr wrap="square" rtlCol="0">
            <a:spAutoFit/>
          </a:bodyPr>
          <a:lstStyle/>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Manque de vision politique</a:t>
            </a:r>
          </a:p>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Manque d’engagement politique</a:t>
            </a:r>
          </a:p>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Manque de priorisation</a:t>
            </a:r>
          </a:p>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Autres priorités de santé publique (Paludisme, VIH-SIDA)</a:t>
            </a:r>
          </a:p>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Ignorance des hommes politiques</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38</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0628" y="-31588"/>
            <a:ext cx="9852847" cy="677108"/>
          </a:xfrm>
          <a:prstGeom prst="rect">
            <a:avLst/>
          </a:prstGeom>
          <a:noFill/>
        </p:spPr>
        <p:txBody>
          <a:bodyPr wrap="square" lIns="0" tIns="0" rIns="0" bIns="0" rtlCol="0" anchor="ctr">
            <a:spAutoFit/>
          </a:bodyPr>
          <a:lstStyle/>
          <a:p>
            <a:r>
              <a:rPr lang="fr-FR" sz="4400" b="1" dirty="0">
                <a:solidFill>
                  <a:srgbClr val="7030A0"/>
                </a:solidFill>
                <a:latin typeface="+mj-lt"/>
              </a:rPr>
              <a:t>Politiques</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2576981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 de l'utérus - Neufmois.fr">
            <a:extLst>
              <a:ext uri="{FF2B5EF4-FFF2-40B4-BE49-F238E27FC236}">
                <a16:creationId xmlns:a16="http://schemas.microsoft.com/office/drawing/2014/main" id="{38B0A5D4-0F30-F938-F813-C6759B8F2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3" y="121024"/>
            <a:ext cx="6294619" cy="42846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e suis maman - AVEZ-VOUS DÉJÀ VU UN COL DE L'UTÉRUS ? Est-ce que vous  voyez à quel point c'est similaire avec les hommes ? C'est tellement  merveilleux de voir à quoi">
            <a:extLst>
              <a:ext uri="{FF2B5EF4-FFF2-40B4-BE49-F238E27FC236}">
                <a16:creationId xmlns:a16="http://schemas.microsoft.com/office/drawing/2014/main" id="{E3E91ACA-1E6C-9B00-11D4-411E9FBF8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3694" y="0"/>
            <a:ext cx="3477683" cy="36850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B6393EC-7115-155B-3773-3EA16E897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665" y="3685068"/>
            <a:ext cx="3602005" cy="308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a:extLst>
              <a:ext uri="{FF2B5EF4-FFF2-40B4-BE49-F238E27FC236}">
                <a16:creationId xmlns:a16="http://schemas.microsoft.com/office/drawing/2014/main" id="{816FAFCF-3DFF-8003-A3B7-1C7E48EF1A3B}"/>
              </a:ext>
            </a:extLst>
          </p:cNvPr>
          <p:cNvSpPr>
            <a:spLocks noGrp="1"/>
          </p:cNvSpPr>
          <p:nvPr>
            <p:ph type="sldNum" sz="quarter" idx="12"/>
          </p:nvPr>
        </p:nvSpPr>
        <p:spPr/>
        <p:txBody>
          <a:bodyPr/>
          <a:lstStyle/>
          <a:p>
            <a:fld id="{E08D205E-34E0-4D4E-B6CF-D546C54444F4}" type="slidenum">
              <a:rPr lang="en-US" smtClean="0"/>
              <a:t>3</a:t>
            </a:fld>
            <a:endParaRPr lang="en-US"/>
          </a:p>
        </p:txBody>
      </p:sp>
    </p:spTree>
    <p:extLst>
      <p:ext uri="{BB962C8B-B14F-4D97-AF65-F5344CB8AC3E}">
        <p14:creationId xmlns:p14="http://schemas.microsoft.com/office/powerpoint/2010/main" val="2574782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4617290"/>
          </a:xfrm>
          <a:prstGeom prst="rect">
            <a:avLst/>
          </a:prstGeom>
          <a:noFill/>
        </p:spPr>
        <p:txBody>
          <a:bodyPr wrap="square" rtlCol="0">
            <a:spAutoFit/>
          </a:bodyPr>
          <a:lstStyle/>
          <a:p>
            <a:pPr algn="just">
              <a:lnSpc>
                <a:spcPts val="3400"/>
              </a:lnSpc>
              <a:spcAft>
                <a:spcPts val="1200"/>
              </a:spcAft>
              <a:buClr>
                <a:srgbClr val="FE5E55"/>
              </a:buClr>
            </a:pPr>
            <a:r>
              <a:rPr lang="fr-FR" sz="2400" dirty="0">
                <a:latin typeface="Arial Narrow" panose="020B0606020202030204" pitchFamily="34" charset="0"/>
                <a:cs typeface="Segoe UI" panose="020B0502040204020203" pitchFamily="34" charset="0"/>
              </a:rPr>
              <a:t>- Gynécologues</a:t>
            </a:r>
          </a:p>
          <a:p>
            <a:pPr algn="just">
              <a:lnSpc>
                <a:spcPts val="3400"/>
              </a:lnSpc>
              <a:spcAft>
                <a:spcPts val="1200"/>
              </a:spcAft>
              <a:buClr>
                <a:srgbClr val="FE5E55"/>
              </a:buClr>
            </a:pPr>
            <a:r>
              <a:rPr lang="fr-FR" sz="2400" dirty="0">
                <a:latin typeface="Arial Narrow" panose="020B0606020202030204" pitchFamily="34" charset="0"/>
                <a:cs typeface="Segoe UI" panose="020B0502040204020203" pitchFamily="34" charset="0"/>
              </a:rPr>
              <a:t>- Oncologue chirurgical</a:t>
            </a:r>
          </a:p>
          <a:p>
            <a:pPr algn="just">
              <a:lnSpc>
                <a:spcPts val="3400"/>
              </a:lnSpc>
              <a:spcAft>
                <a:spcPts val="1200"/>
              </a:spcAft>
              <a:buClr>
                <a:srgbClr val="FE5E55"/>
              </a:buClr>
            </a:pPr>
            <a:r>
              <a:rPr lang="fr-FR" sz="2400" dirty="0">
                <a:latin typeface="Arial Narrow" panose="020B0606020202030204" pitchFamily="34" charset="0"/>
                <a:cs typeface="Segoe UI" panose="020B0502040204020203" pitchFamily="34" charset="0"/>
              </a:rPr>
              <a:t>- Oncologue médical</a:t>
            </a:r>
          </a:p>
          <a:p>
            <a:pPr algn="just">
              <a:lnSpc>
                <a:spcPts val="3400"/>
              </a:lnSpc>
              <a:spcAft>
                <a:spcPts val="1200"/>
              </a:spcAft>
              <a:buClr>
                <a:srgbClr val="FE5E55"/>
              </a:buClr>
            </a:pPr>
            <a:r>
              <a:rPr lang="fr-FR" sz="2400" dirty="0">
                <a:latin typeface="Arial Narrow" panose="020B0606020202030204" pitchFamily="34" charset="0"/>
                <a:cs typeface="Segoe UI" panose="020B0502040204020203" pitchFamily="34" charset="0"/>
              </a:rPr>
              <a:t>- Anatomo-pathologistes</a:t>
            </a:r>
          </a:p>
          <a:p>
            <a:pPr algn="just">
              <a:lnSpc>
                <a:spcPts val="3400"/>
              </a:lnSpc>
              <a:spcAft>
                <a:spcPts val="1200"/>
              </a:spcAft>
              <a:buClr>
                <a:srgbClr val="FE5E55"/>
              </a:buClr>
            </a:pPr>
            <a:r>
              <a:rPr lang="fr-FR" sz="2400" dirty="0">
                <a:latin typeface="Arial Narrow" panose="020B0606020202030204" pitchFamily="34" charset="0"/>
                <a:cs typeface="Segoe UI" panose="020B0502040204020203" pitchFamily="34" charset="0"/>
              </a:rPr>
              <a:t>- Biologistes </a:t>
            </a:r>
          </a:p>
          <a:p>
            <a:pPr algn="just">
              <a:lnSpc>
                <a:spcPts val="3400"/>
              </a:lnSpc>
              <a:spcAft>
                <a:spcPts val="1200"/>
              </a:spcAft>
              <a:buClr>
                <a:srgbClr val="FE5E55"/>
              </a:buClr>
            </a:pPr>
            <a:r>
              <a:rPr lang="fr-FR" sz="2400" dirty="0">
                <a:latin typeface="Arial Narrow" panose="020B0606020202030204" pitchFamily="34" charset="0"/>
                <a:cs typeface="Segoe UI" panose="020B0502040204020203" pitchFamily="34" charset="0"/>
              </a:rPr>
              <a:t>- Psychologues</a:t>
            </a:r>
          </a:p>
          <a:p>
            <a:pPr algn="just">
              <a:lnSpc>
                <a:spcPts val="3400"/>
              </a:lnSpc>
              <a:spcAft>
                <a:spcPts val="1200"/>
              </a:spcAft>
              <a:buClr>
                <a:srgbClr val="FE5E55"/>
              </a:buClr>
            </a:pPr>
            <a:r>
              <a:rPr lang="fr-FR" sz="2400" dirty="0">
                <a:latin typeface="Arial Narrow" panose="020B0606020202030204" pitchFamily="34" charset="0"/>
                <a:cs typeface="Segoe UI" panose="020B0502040204020203" pitchFamily="34" charset="0"/>
              </a:rPr>
              <a:t>- Sage-femmes</a:t>
            </a:r>
          </a:p>
          <a:p>
            <a:pPr algn="just">
              <a:lnSpc>
                <a:spcPts val="3400"/>
              </a:lnSpc>
              <a:spcAft>
                <a:spcPts val="1200"/>
              </a:spcAft>
              <a:buClr>
                <a:srgbClr val="FE5E55"/>
              </a:buClr>
            </a:pPr>
            <a:r>
              <a:rPr lang="fr-FR" sz="2400" dirty="0">
                <a:latin typeface="Arial Narrow" panose="020B0606020202030204" pitchFamily="34" charset="0"/>
                <a:cs typeface="Segoe UI" panose="020B0502040204020203" pitchFamily="34" charset="0"/>
              </a:rPr>
              <a:t>- Infirmiers</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39</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29814" y="13097"/>
            <a:ext cx="9827170" cy="615553"/>
          </a:xfrm>
          <a:prstGeom prst="rect">
            <a:avLst/>
          </a:prstGeom>
          <a:noFill/>
        </p:spPr>
        <p:txBody>
          <a:bodyPr wrap="square" lIns="0" tIns="0" rIns="0" bIns="0" rtlCol="0" anchor="ctr">
            <a:spAutoFit/>
          </a:bodyPr>
          <a:lstStyle/>
          <a:p>
            <a:r>
              <a:rPr lang="fr-FR" sz="4000" b="1" dirty="0">
                <a:solidFill>
                  <a:srgbClr val="7030A0"/>
                </a:solidFill>
                <a:latin typeface="+mj-lt"/>
              </a:rPr>
              <a:t>Ressources humaines </a:t>
            </a:r>
            <a:endParaRPr lang="id-ID" sz="40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1122329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4796185"/>
          </a:xfrm>
          <a:prstGeom prst="rect">
            <a:avLst/>
          </a:prstGeom>
          <a:noFill/>
        </p:spPr>
        <p:txBody>
          <a:bodyPr wrap="square" rtlCol="0">
            <a:spAutoFit/>
          </a:bodyPr>
          <a:lstStyle/>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Insuffisants</a:t>
            </a:r>
          </a:p>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Inadaptés (Appareils de radiothérapie de Dalal Jamm)</a:t>
            </a:r>
          </a:p>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Vétustes</a:t>
            </a:r>
          </a:p>
          <a:p>
            <a:pPr algn="just">
              <a:lnSpc>
                <a:spcPct val="250000"/>
              </a:lnSpc>
              <a:spcAft>
                <a:spcPts val="1200"/>
              </a:spcAft>
              <a:buClr>
                <a:srgbClr val="FE5E55"/>
              </a:buClr>
            </a:pPr>
            <a:r>
              <a:rPr lang="fr-FR" sz="2400" dirty="0">
                <a:latin typeface="Arial Narrow" panose="020B0606020202030204" pitchFamily="34" charset="0"/>
                <a:cs typeface="Segoe UI" panose="020B0502040204020203" pitchFamily="34" charset="0"/>
              </a:rPr>
              <a:t>- Souvent en panne</a:t>
            </a:r>
          </a:p>
          <a:p>
            <a:pPr algn="just">
              <a:lnSpc>
                <a:spcPts val="3400"/>
              </a:lnSpc>
              <a:spcAft>
                <a:spcPts val="1200"/>
              </a:spcAft>
              <a:buClr>
                <a:srgbClr val="FE5E55"/>
              </a:buClr>
            </a:pPr>
            <a:endParaRPr lang="fr-FR" sz="2400" b="1" dirty="0">
              <a:solidFill>
                <a:srgbClr val="7030A0"/>
              </a:solidFill>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40</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5491" y="113225"/>
            <a:ext cx="9827170" cy="615553"/>
          </a:xfrm>
          <a:prstGeom prst="rect">
            <a:avLst/>
          </a:prstGeom>
          <a:noFill/>
        </p:spPr>
        <p:txBody>
          <a:bodyPr wrap="square" lIns="0" tIns="0" rIns="0" bIns="0" rtlCol="0" anchor="ctr">
            <a:spAutoFit/>
          </a:bodyPr>
          <a:lstStyle/>
          <a:p>
            <a:r>
              <a:rPr lang="fr-FR" sz="4000" b="1" dirty="0">
                <a:solidFill>
                  <a:srgbClr val="7030A0"/>
                </a:solidFill>
                <a:latin typeface="+mj-lt"/>
              </a:rPr>
              <a:t>Infrastructures et équipements </a:t>
            </a:r>
            <a:endParaRPr lang="id-ID" sz="40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65293" y="687000"/>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2" name="Image 1">
            <a:extLst>
              <a:ext uri="{FF2B5EF4-FFF2-40B4-BE49-F238E27FC236}">
                <a16:creationId xmlns:a16="http://schemas.microsoft.com/office/drawing/2014/main" id="{64417878-3E89-E1E6-C2C2-07471A8DA2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7107" y="1270040"/>
            <a:ext cx="5414783" cy="4335424"/>
          </a:xfrm>
          <a:prstGeom prst="rect">
            <a:avLst/>
          </a:prstGeom>
          <a:noFill/>
          <a:ln>
            <a:noFill/>
          </a:ln>
        </p:spPr>
      </p:pic>
      <p:sp>
        <p:nvSpPr>
          <p:cNvPr id="13" name="ZoneTexte 12">
            <a:extLst>
              <a:ext uri="{FF2B5EF4-FFF2-40B4-BE49-F238E27FC236}">
                <a16:creationId xmlns:a16="http://schemas.microsoft.com/office/drawing/2014/main" id="{E31430D6-7E62-A53C-03C9-8419F38B6842}"/>
              </a:ext>
            </a:extLst>
          </p:cNvPr>
          <p:cNvSpPr txBox="1"/>
          <p:nvPr/>
        </p:nvSpPr>
        <p:spPr>
          <a:xfrm>
            <a:off x="127322" y="5831180"/>
            <a:ext cx="11793215" cy="873572"/>
          </a:xfrm>
          <a:prstGeom prst="rect">
            <a:avLst/>
          </a:prstGeom>
          <a:noFill/>
        </p:spPr>
        <p:txBody>
          <a:bodyPr wrap="square" rtlCol="0">
            <a:spAutoFit/>
          </a:bodyPr>
          <a:lstStyle/>
          <a:p>
            <a:pPr algn="ctr">
              <a:lnSpc>
                <a:spcPct val="150000"/>
              </a:lnSpc>
              <a:spcAft>
                <a:spcPts val="800"/>
              </a:spcAft>
            </a:pPr>
            <a:r>
              <a:rPr lang="fr-FR" dirty="0">
                <a:latin typeface="Times New Roman" panose="02020603050405020304" pitchFamily="18" charset="0"/>
                <a:ea typeface="Times New Roman" panose="02020603050405020304" pitchFamily="18" charset="0"/>
                <a:cs typeface="Times New Roman" panose="02020603050405020304" pitchFamily="18" charset="0"/>
              </a:rPr>
              <a:t>DIALLO EMM 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urietherapie des carcinomes du col de l’</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uterus</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au centre hospitalier national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dalal</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jamm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de 2019 a 2023, Mem, Faculté Médecine UCAD, Dakar, Sénégal, Numéro 877</a:t>
            </a:r>
            <a:endParaRPr lang="fr-SN"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527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487826"/>
          </a:xfrm>
          <a:prstGeom prst="rect">
            <a:avLst/>
          </a:prstGeom>
          <a:noFill/>
        </p:spPr>
        <p:txBody>
          <a:bodyPr wrap="square" rtlCol="0">
            <a:spAutoFit/>
          </a:bodyPr>
          <a:lstStyle/>
          <a:p>
            <a:pPr algn="just">
              <a:lnSpc>
                <a:spcPts val="3400"/>
              </a:lnSpc>
              <a:spcAft>
                <a:spcPts val="1200"/>
              </a:spcAft>
              <a:buClr>
                <a:srgbClr val="FE5E55"/>
              </a:buClr>
            </a:pPr>
            <a:r>
              <a:rPr lang="fr-FR" sz="2400" b="1" dirty="0">
                <a:solidFill>
                  <a:srgbClr val="7030A0"/>
                </a:solidFill>
                <a:latin typeface="Arial Narrow" panose="020B0606020202030204" pitchFamily="34" charset="0"/>
                <a:cs typeface="Segoe UI" panose="020B0502040204020203" pitchFamily="34" charset="0"/>
              </a:rPr>
              <a:t>Réticences vaccinales contre le cancer du col utérin </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41</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5491" y="-20795"/>
            <a:ext cx="10088182" cy="677108"/>
          </a:xfrm>
          <a:prstGeom prst="rect">
            <a:avLst/>
          </a:prstGeom>
          <a:noFill/>
        </p:spPr>
        <p:txBody>
          <a:bodyPr wrap="square" lIns="0" tIns="0" rIns="0" bIns="0" rtlCol="0" anchor="ctr">
            <a:spAutoFit/>
          </a:bodyPr>
          <a:lstStyle/>
          <a:p>
            <a:r>
              <a:rPr lang="fr-FR" sz="4400" b="1" dirty="0">
                <a:solidFill>
                  <a:srgbClr val="7030A0"/>
                </a:solidFill>
                <a:latin typeface="+mj-lt"/>
              </a:rPr>
              <a:t>Ignorance</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graphicFrame>
        <p:nvGraphicFramePr>
          <p:cNvPr id="2" name="Tableau 1">
            <a:extLst>
              <a:ext uri="{FF2B5EF4-FFF2-40B4-BE49-F238E27FC236}">
                <a16:creationId xmlns:a16="http://schemas.microsoft.com/office/drawing/2014/main" id="{25D8A6C9-0C54-D256-9711-9AEEA0B4A9EF}"/>
              </a:ext>
            </a:extLst>
          </p:cNvPr>
          <p:cNvGraphicFramePr>
            <a:graphicFrameLocks noGrp="1"/>
          </p:cNvGraphicFramePr>
          <p:nvPr>
            <p:extLst>
              <p:ext uri="{D42A27DB-BD31-4B8C-83A1-F6EECF244321}">
                <p14:modId xmlns:p14="http://schemas.microsoft.com/office/powerpoint/2010/main" val="266975498"/>
              </p:ext>
            </p:extLst>
          </p:nvPr>
        </p:nvGraphicFramePr>
        <p:xfrm>
          <a:off x="89160" y="1993079"/>
          <a:ext cx="11908572" cy="3664145"/>
        </p:xfrm>
        <a:graphic>
          <a:graphicData uri="http://schemas.openxmlformats.org/drawingml/2006/table">
            <a:tbl>
              <a:tblPr firstRow="1" firstCol="1" bandRow="1">
                <a:tableStyleId>{93296810-A885-4BE3-A3E7-6D5BEEA58F35}</a:tableStyleId>
              </a:tblPr>
              <a:tblGrid>
                <a:gridCol w="8765668">
                  <a:extLst>
                    <a:ext uri="{9D8B030D-6E8A-4147-A177-3AD203B41FA5}">
                      <a16:colId xmlns:a16="http://schemas.microsoft.com/office/drawing/2014/main" val="186947853"/>
                    </a:ext>
                  </a:extLst>
                </a:gridCol>
                <a:gridCol w="3142904">
                  <a:extLst>
                    <a:ext uri="{9D8B030D-6E8A-4147-A177-3AD203B41FA5}">
                      <a16:colId xmlns:a16="http://schemas.microsoft.com/office/drawing/2014/main" val="1653687003"/>
                    </a:ext>
                  </a:extLst>
                </a:gridCol>
              </a:tblGrid>
              <a:tr h="732829">
                <a:tc>
                  <a:txBody>
                    <a:bodyPr/>
                    <a:lstStyle/>
                    <a:p>
                      <a:pPr>
                        <a:lnSpc>
                          <a:spcPct val="150000"/>
                        </a:lnSpc>
                        <a:spcAft>
                          <a:spcPts val="1000"/>
                        </a:spcAft>
                      </a:pPr>
                      <a:r>
                        <a:rPr lang="fr-FR" sz="2600" b="1" dirty="0">
                          <a:solidFill>
                            <a:schemeClr val="tx1"/>
                          </a:solidFill>
                          <a:effectLst/>
                        </a:rPr>
                        <a:t>Raisons refus/Hésitation vaccin anti HPV</a:t>
                      </a:r>
                      <a:endParaRPr lang="fr-SN" sz="2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1000"/>
                        </a:spcAft>
                      </a:pPr>
                      <a:r>
                        <a:rPr lang="fr-FR" sz="2600" dirty="0">
                          <a:solidFill>
                            <a:schemeClr val="tx1"/>
                          </a:solidFill>
                        </a:rPr>
                        <a:t>(%)</a:t>
                      </a:r>
                      <a:endParaRPr lang="fr-SN" sz="2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20560485"/>
                  </a:ext>
                </a:extLst>
              </a:tr>
              <a:tr h="732829">
                <a:tc>
                  <a:txBody>
                    <a:bodyPr/>
                    <a:lstStyle/>
                    <a:p>
                      <a:pPr>
                        <a:lnSpc>
                          <a:spcPct val="150000"/>
                        </a:lnSpc>
                        <a:spcAft>
                          <a:spcPts val="1000"/>
                        </a:spcAft>
                      </a:pPr>
                      <a:r>
                        <a:rPr lang="fr-FR" sz="2600" b="0" dirty="0">
                          <a:solidFill>
                            <a:schemeClr val="tx1"/>
                          </a:solidFill>
                          <a:effectLst/>
                        </a:rPr>
                        <a:t>Manque informations </a:t>
                      </a:r>
                      <a:endParaRPr lang="fr-SN" sz="2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1000"/>
                        </a:spcAft>
                      </a:pPr>
                      <a:r>
                        <a:rPr lang="fr-FR" sz="2600" b="0" dirty="0">
                          <a:solidFill>
                            <a:schemeClr val="tx1"/>
                          </a:solidFill>
                          <a:effectLst/>
                        </a:rPr>
                        <a:t>51</a:t>
                      </a:r>
                      <a:endParaRPr lang="fr-SN" sz="2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145855581"/>
                  </a:ext>
                </a:extLst>
              </a:tr>
              <a:tr h="732829">
                <a:tc>
                  <a:txBody>
                    <a:bodyPr/>
                    <a:lstStyle/>
                    <a:p>
                      <a:pPr>
                        <a:lnSpc>
                          <a:spcPct val="150000"/>
                        </a:lnSpc>
                        <a:spcAft>
                          <a:spcPts val="1000"/>
                        </a:spcAft>
                      </a:pPr>
                      <a:r>
                        <a:rPr lang="fr-FR" sz="2600" b="0" dirty="0">
                          <a:solidFill>
                            <a:schemeClr val="tx1"/>
                          </a:solidFill>
                          <a:effectLst/>
                        </a:rPr>
                        <a:t>Crainte des effets secondaires </a:t>
                      </a:r>
                      <a:endParaRPr lang="fr-SN" sz="2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1000"/>
                        </a:spcAft>
                      </a:pPr>
                      <a:r>
                        <a:rPr lang="fr-FR" sz="2600" b="0" dirty="0">
                          <a:solidFill>
                            <a:schemeClr val="tx1"/>
                          </a:solidFill>
                          <a:effectLst/>
                        </a:rPr>
                        <a:t>31</a:t>
                      </a:r>
                      <a:endParaRPr lang="fr-SN" sz="2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194137832"/>
                  </a:ext>
                </a:extLst>
              </a:tr>
              <a:tr h="732829">
                <a:tc>
                  <a:txBody>
                    <a:bodyPr/>
                    <a:lstStyle/>
                    <a:p>
                      <a:pPr>
                        <a:lnSpc>
                          <a:spcPct val="150000"/>
                        </a:lnSpc>
                        <a:spcAft>
                          <a:spcPts val="1000"/>
                        </a:spcAft>
                      </a:pPr>
                      <a:r>
                        <a:rPr lang="fr-FR" sz="2600" b="0" dirty="0">
                          <a:solidFill>
                            <a:schemeClr val="tx1"/>
                          </a:solidFill>
                          <a:effectLst/>
                        </a:rPr>
                        <a:t>Pas concerné </a:t>
                      </a:r>
                      <a:endParaRPr lang="fr-SN" sz="2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1000"/>
                        </a:spcAft>
                      </a:pPr>
                      <a:r>
                        <a:rPr lang="fr-FR" sz="2600" b="0" dirty="0">
                          <a:solidFill>
                            <a:schemeClr val="tx1"/>
                          </a:solidFill>
                          <a:effectLst/>
                        </a:rPr>
                        <a:t>10,2</a:t>
                      </a:r>
                      <a:endParaRPr lang="fr-SN" sz="2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542434706"/>
                  </a:ext>
                </a:extLst>
              </a:tr>
              <a:tr h="732829">
                <a:tc>
                  <a:txBody>
                    <a:bodyPr/>
                    <a:lstStyle/>
                    <a:p>
                      <a:pPr>
                        <a:lnSpc>
                          <a:spcPct val="150000"/>
                        </a:lnSpc>
                        <a:spcAft>
                          <a:spcPts val="1000"/>
                        </a:spcAft>
                      </a:pPr>
                      <a:r>
                        <a:rPr lang="fr-FR" sz="2600" b="0" dirty="0">
                          <a:solidFill>
                            <a:schemeClr val="tx1"/>
                          </a:solidFill>
                          <a:effectLst/>
                        </a:rPr>
                        <a:t>Prix </a:t>
                      </a:r>
                      <a:r>
                        <a:rPr lang="fr-FR" sz="2600" b="0" noProof="0" dirty="0">
                          <a:solidFill>
                            <a:schemeClr val="tx1"/>
                          </a:solidFill>
                          <a:effectLst/>
                        </a:rPr>
                        <a:t>coûteux</a:t>
                      </a:r>
                      <a:endParaRPr lang="fr-FR" sz="2600" b="0" noProof="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50000"/>
                        </a:lnSpc>
                        <a:spcAft>
                          <a:spcPts val="1000"/>
                        </a:spcAft>
                      </a:pPr>
                      <a:r>
                        <a:rPr lang="fr-FR" sz="2600" b="0" dirty="0">
                          <a:solidFill>
                            <a:schemeClr val="tx1"/>
                          </a:solidFill>
                          <a:effectLst/>
                        </a:rPr>
                        <a:t>7,8</a:t>
                      </a:r>
                      <a:endParaRPr lang="fr-SN" sz="2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16372616"/>
                  </a:ext>
                </a:extLst>
              </a:tr>
            </a:tbl>
          </a:graphicData>
        </a:graphic>
      </p:graphicFrame>
      <p:sp>
        <p:nvSpPr>
          <p:cNvPr id="4" name="Ellipse 3">
            <a:extLst>
              <a:ext uri="{FF2B5EF4-FFF2-40B4-BE49-F238E27FC236}">
                <a16:creationId xmlns:a16="http://schemas.microsoft.com/office/drawing/2014/main" id="{73E1B1A6-F633-6C2C-69AD-D226D1466349}"/>
              </a:ext>
            </a:extLst>
          </p:cNvPr>
          <p:cNvSpPr/>
          <p:nvPr/>
        </p:nvSpPr>
        <p:spPr>
          <a:xfrm>
            <a:off x="0" y="2652766"/>
            <a:ext cx="11894993" cy="157759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301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36628" y="2735877"/>
            <a:ext cx="11623530" cy="1213217"/>
          </a:xfrm>
          <a:prstGeom prst="rect">
            <a:avLst/>
          </a:prstGeom>
          <a:noFill/>
        </p:spPr>
        <p:txBody>
          <a:bodyPr wrap="square" rtlCol="0">
            <a:spAutoFit/>
          </a:bodyPr>
          <a:lstStyle/>
          <a:p>
            <a:pPr algn="ctr">
              <a:lnSpc>
                <a:spcPts val="3400"/>
              </a:lnSpc>
              <a:spcAft>
                <a:spcPts val="1200"/>
              </a:spcAft>
              <a:buClr>
                <a:srgbClr val="FE5E55"/>
              </a:buClr>
            </a:pPr>
            <a:endParaRPr lang="fr-FR" sz="7200" b="1" dirty="0">
              <a:solidFill>
                <a:srgbClr val="7030A0"/>
              </a:solidFill>
              <a:latin typeface="Arial Narrow" panose="020B0606020202030204" pitchFamily="34" charset="0"/>
              <a:cs typeface="Segoe UI" panose="020B0502040204020203" pitchFamily="34" charset="0"/>
            </a:endParaRPr>
          </a:p>
          <a:p>
            <a:pPr algn="ctr">
              <a:lnSpc>
                <a:spcPts val="3400"/>
              </a:lnSpc>
              <a:spcAft>
                <a:spcPts val="1200"/>
              </a:spcAft>
              <a:buClr>
                <a:srgbClr val="FE5E55"/>
              </a:buClr>
            </a:pPr>
            <a:r>
              <a:rPr lang="fr-FR" sz="7200" b="1" dirty="0">
                <a:solidFill>
                  <a:srgbClr val="7030A0"/>
                </a:solidFill>
                <a:latin typeface="Arial Narrow" panose="020B0606020202030204" pitchFamily="34" charset="0"/>
                <a:cs typeface="Segoe UI" panose="020B0502040204020203" pitchFamily="34" charset="0"/>
              </a:rPr>
              <a:t>Perspectives</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42</a:t>
            </a:fld>
            <a:endParaRPr lang="en-US" sz="2400" b="1" dirty="0">
              <a:solidFill>
                <a:schemeClr val="bg1"/>
              </a:solidFill>
              <a:latin typeface="Arial Black" panose="020B0A04020102020204" pitchFamily="34" charset="0"/>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3524183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5411738"/>
          </a:xfrm>
          <a:prstGeom prst="rect">
            <a:avLst/>
          </a:prstGeom>
          <a:noFill/>
        </p:spPr>
        <p:txBody>
          <a:bodyPr wrap="square" rtlCol="0">
            <a:spAutoFit/>
          </a:bodyPr>
          <a:lstStyle/>
          <a:p>
            <a:pPr algn="just">
              <a:lnSpc>
                <a:spcPct val="250000"/>
              </a:lnSpc>
              <a:spcAft>
                <a:spcPts val="1200"/>
              </a:spcAft>
              <a:buClr>
                <a:srgbClr val="FE5E55"/>
              </a:buClr>
            </a:pPr>
            <a:r>
              <a:rPr lang="fr-FR" sz="2800" dirty="0">
                <a:latin typeface="Arial Narrow" panose="020B0606020202030204" pitchFamily="34" charset="0"/>
                <a:cs typeface="Segoe UI" panose="020B0502040204020203" pitchFamily="34" charset="0"/>
              </a:rPr>
              <a:t>- Décideurs politiques</a:t>
            </a:r>
          </a:p>
          <a:p>
            <a:pPr algn="just">
              <a:lnSpc>
                <a:spcPct val="250000"/>
              </a:lnSpc>
              <a:spcAft>
                <a:spcPts val="1200"/>
              </a:spcAft>
              <a:buClr>
                <a:srgbClr val="FE5E55"/>
              </a:buClr>
            </a:pPr>
            <a:r>
              <a:rPr lang="fr-FR" sz="2800" dirty="0">
                <a:latin typeface="Arial Narrow" panose="020B0606020202030204" pitchFamily="34" charset="0"/>
                <a:cs typeface="Segoe UI" panose="020B0502040204020203" pitchFamily="34" charset="0"/>
              </a:rPr>
              <a:t>- Leaders d’opinion</a:t>
            </a:r>
          </a:p>
          <a:p>
            <a:pPr algn="just">
              <a:lnSpc>
                <a:spcPct val="250000"/>
              </a:lnSpc>
              <a:spcAft>
                <a:spcPts val="1200"/>
              </a:spcAft>
              <a:buClr>
                <a:srgbClr val="FE5E55"/>
              </a:buClr>
            </a:pPr>
            <a:r>
              <a:rPr lang="fr-FR" sz="2800" dirty="0">
                <a:latin typeface="Arial Narrow" panose="020B0606020202030204" pitchFamily="34" charset="0"/>
                <a:cs typeface="Segoe UI" panose="020B0502040204020203" pitchFamily="34" charset="0"/>
              </a:rPr>
              <a:t>- Société civile</a:t>
            </a:r>
          </a:p>
          <a:p>
            <a:pPr algn="just">
              <a:lnSpc>
                <a:spcPct val="250000"/>
              </a:lnSpc>
              <a:spcAft>
                <a:spcPts val="1200"/>
              </a:spcAft>
              <a:buClr>
                <a:srgbClr val="FE5E55"/>
              </a:buClr>
            </a:pPr>
            <a:r>
              <a:rPr lang="fr-FR" sz="2800" dirty="0">
                <a:latin typeface="Arial Narrow" panose="020B0606020202030204" pitchFamily="34" charset="0"/>
                <a:cs typeface="Segoe UI" panose="020B0502040204020203" pitchFamily="34" charset="0"/>
              </a:rPr>
              <a:t>- Communautés</a:t>
            </a:r>
          </a:p>
          <a:p>
            <a:pPr algn="just">
              <a:lnSpc>
                <a:spcPts val="3400"/>
              </a:lnSpc>
              <a:spcAft>
                <a:spcPts val="1200"/>
              </a:spcAft>
              <a:buClr>
                <a:srgbClr val="FE5E55"/>
              </a:buClr>
            </a:pPr>
            <a:endParaRPr lang="fr-FR" sz="2400" b="1" dirty="0">
              <a:solidFill>
                <a:srgbClr val="7030A0"/>
              </a:solidFill>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43</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5491" y="46842"/>
            <a:ext cx="9787512" cy="615553"/>
          </a:xfrm>
          <a:prstGeom prst="rect">
            <a:avLst/>
          </a:prstGeom>
          <a:noFill/>
        </p:spPr>
        <p:txBody>
          <a:bodyPr wrap="square" lIns="0" tIns="0" rIns="0" bIns="0" rtlCol="0" anchor="ctr">
            <a:spAutoFit/>
          </a:bodyPr>
          <a:lstStyle/>
          <a:p>
            <a:r>
              <a:rPr lang="fr-FR" sz="4000" b="1" dirty="0">
                <a:solidFill>
                  <a:srgbClr val="7030A0"/>
                </a:solidFill>
                <a:latin typeface="+mj-lt"/>
              </a:rPr>
              <a:t>Plaidoyer</a:t>
            </a:r>
            <a:endParaRPr lang="id-ID" sz="40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2" name="Ellipse 1">
            <a:extLst>
              <a:ext uri="{FF2B5EF4-FFF2-40B4-BE49-F238E27FC236}">
                <a16:creationId xmlns:a16="http://schemas.microsoft.com/office/drawing/2014/main" id="{5EBB0E9D-F966-5045-8942-1A7713DAFFC1}"/>
              </a:ext>
            </a:extLst>
          </p:cNvPr>
          <p:cNvSpPr/>
          <p:nvPr/>
        </p:nvSpPr>
        <p:spPr>
          <a:xfrm>
            <a:off x="2312276" y="5717628"/>
            <a:ext cx="9582717" cy="914400"/>
          </a:xfrm>
          <a:prstGeom prst="ellipse">
            <a:avLst/>
          </a:prstGeom>
          <a:solidFill>
            <a:srgbClr val="8A3C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2"/>
                </a:solidFill>
              </a:rPr>
              <a:t>Programme National de Lutte Contre les Cancers</a:t>
            </a:r>
          </a:p>
        </p:txBody>
      </p:sp>
      <p:pic>
        <p:nvPicPr>
          <p:cNvPr id="4" name="Image 3">
            <a:extLst>
              <a:ext uri="{FF2B5EF4-FFF2-40B4-BE49-F238E27FC236}">
                <a16:creationId xmlns:a16="http://schemas.microsoft.com/office/drawing/2014/main" id="{7E204F69-EEAB-039F-9B27-1979204177D9}"/>
              </a:ext>
            </a:extLst>
          </p:cNvPr>
          <p:cNvPicPr>
            <a:picLocks noChangeAspect="1"/>
          </p:cNvPicPr>
          <p:nvPr/>
        </p:nvPicPr>
        <p:blipFill>
          <a:blip r:embed="rId3"/>
          <a:stretch>
            <a:fillRect/>
          </a:stretch>
        </p:blipFill>
        <p:spPr>
          <a:xfrm>
            <a:off x="4961975" y="1007354"/>
            <a:ext cx="6836485" cy="4528062"/>
          </a:xfrm>
          <a:prstGeom prst="rect">
            <a:avLst/>
          </a:prstGeom>
        </p:spPr>
      </p:pic>
    </p:spTree>
    <p:extLst>
      <p:ext uri="{BB962C8B-B14F-4D97-AF65-F5344CB8AC3E}">
        <p14:creationId xmlns:p14="http://schemas.microsoft.com/office/powerpoint/2010/main" val="2289132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91" y="951574"/>
            <a:ext cx="11623530" cy="5504071"/>
          </a:xfrm>
          <a:prstGeom prst="rect">
            <a:avLst/>
          </a:prstGeom>
          <a:noFill/>
        </p:spPr>
        <p:txBody>
          <a:bodyPr wrap="square" rtlCol="0">
            <a:spAutoFit/>
          </a:bodyPr>
          <a:lstStyle/>
          <a:p>
            <a:pPr algn="just">
              <a:lnSpc>
                <a:spcPct val="150000"/>
              </a:lnSpc>
              <a:spcAft>
                <a:spcPts val="1200"/>
              </a:spcAft>
              <a:buClr>
                <a:srgbClr val="FE5E55"/>
              </a:buClr>
            </a:pPr>
            <a:r>
              <a:rPr lang="fr-FR" sz="2800" dirty="0">
                <a:latin typeface="Arial Narrow" panose="020B0606020202030204" pitchFamily="34" charset="0"/>
                <a:cs typeface="Segoe UI" panose="020B0502040204020203" pitchFamily="34" charset="0"/>
              </a:rPr>
              <a:t>- Pôles régionaux de cancérologie</a:t>
            </a:r>
          </a:p>
          <a:p>
            <a:pPr algn="just">
              <a:lnSpc>
                <a:spcPct val="150000"/>
              </a:lnSpc>
              <a:spcAft>
                <a:spcPts val="1200"/>
              </a:spcAft>
              <a:buClr>
                <a:srgbClr val="FE5E55"/>
              </a:buClr>
            </a:pPr>
            <a:r>
              <a:rPr lang="fr-FR" sz="2800" dirty="0">
                <a:latin typeface="Arial Narrow" panose="020B0606020202030204" pitchFamily="34" charset="0"/>
                <a:cs typeface="Segoe UI" panose="020B0502040204020203" pitchFamily="34" charset="0"/>
              </a:rPr>
              <a:t>Radiothérapie</a:t>
            </a:r>
          </a:p>
          <a:p>
            <a:pPr algn="just">
              <a:lnSpc>
                <a:spcPct val="150000"/>
              </a:lnSpc>
              <a:spcAft>
                <a:spcPts val="1200"/>
              </a:spcAft>
              <a:buClr>
                <a:srgbClr val="FE5E55"/>
              </a:buClr>
            </a:pPr>
            <a:r>
              <a:rPr lang="fr-FR" sz="2800" dirty="0">
                <a:latin typeface="Arial Narrow" panose="020B0606020202030204" pitchFamily="34" charset="0"/>
                <a:cs typeface="Segoe UI" panose="020B0502040204020203" pitchFamily="34" charset="0"/>
              </a:rPr>
              <a:t>Chirurgie</a:t>
            </a:r>
          </a:p>
          <a:p>
            <a:pPr algn="just">
              <a:lnSpc>
                <a:spcPct val="150000"/>
              </a:lnSpc>
              <a:spcAft>
                <a:spcPts val="1200"/>
              </a:spcAft>
              <a:buClr>
                <a:srgbClr val="FE5E55"/>
              </a:buClr>
            </a:pPr>
            <a:r>
              <a:rPr lang="fr-FR" sz="2800" dirty="0">
                <a:latin typeface="Arial Narrow" panose="020B0606020202030204" pitchFamily="34" charset="0"/>
                <a:cs typeface="Segoe UI" panose="020B0502040204020203" pitchFamily="34" charset="0"/>
              </a:rPr>
              <a:t>Chimiothérapie</a:t>
            </a:r>
          </a:p>
          <a:p>
            <a:pPr algn="just">
              <a:lnSpc>
                <a:spcPct val="150000"/>
              </a:lnSpc>
              <a:spcAft>
                <a:spcPts val="1200"/>
              </a:spcAft>
              <a:buClr>
                <a:srgbClr val="FE5E55"/>
              </a:buClr>
            </a:pPr>
            <a:r>
              <a:rPr lang="fr-FR" sz="2800" dirty="0">
                <a:latin typeface="Arial Narrow" panose="020B0606020202030204" pitchFamily="34" charset="0"/>
                <a:cs typeface="Segoe UI" panose="020B0502040204020203" pitchFamily="34" charset="0"/>
              </a:rPr>
              <a:t>Soins palliatifs</a:t>
            </a:r>
          </a:p>
          <a:p>
            <a:pPr algn="just">
              <a:lnSpc>
                <a:spcPct val="200000"/>
              </a:lnSpc>
              <a:spcAft>
                <a:spcPts val="1200"/>
              </a:spcAft>
              <a:buClr>
                <a:srgbClr val="FE5E55"/>
              </a:buClr>
            </a:pPr>
            <a:endParaRPr lang="fr-FR" sz="2800" dirty="0">
              <a:latin typeface="Arial Narrow" panose="020B0606020202030204" pitchFamily="34" charset="0"/>
              <a:cs typeface="Segoe UI" panose="020B0502040204020203" pitchFamily="34" charset="0"/>
            </a:endParaRPr>
          </a:p>
          <a:p>
            <a:pPr algn="just">
              <a:lnSpc>
                <a:spcPts val="3400"/>
              </a:lnSpc>
              <a:spcAft>
                <a:spcPts val="1200"/>
              </a:spcAft>
              <a:buClr>
                <a:srgbClr val="FE5E55"/>
              </a:buClr>
            </a:pPr>
            <a:endParaRPr lang="fr-FR" sz="2400" b="1" dirty="0">
              <a:solidFill>
                <a:srgbClr val="7030A0"/>
              </a:solidFill>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44</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5491" y="46842"/>
            <a:ext cx="9787512" cy="615553"/>
          </a:xfrm>
          <a:prstGeom prst="rect">
            <a:avLst/>
          </a:prstGeom>
          <a:noFill/>
        </p:spPr>
        <p:txBody>
          <a:bodyPr wrap="square" lIns="0" tIns="0" rIns="0" bIns="0" rtlCol="0" anchor="ctr">
            <a:spAutoFit/>
          </a:bodyPr>
          <a:lstStyle/>
          <a:p>
            <a:r>
              <a:rPr lang="fr-FR" sz="4000" b="1" dirty="0">
                <a:solidFill>
                  <a:srgbClr val="7030A0"/>
                </a:solidFill>
                <a:latin typeface="+mj-lt"/>
              </a:rPr>
              <a:t>Construire et équiper</a:t>
            </a:r>
            <a:endParaRPr lang="id-ID" sz="40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3757526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45</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5491" y="20486"/>
            <a:ext cx="9827170" cy="615553"/>
          </a:xfrm>
          <a:prstGeom prst="rect">
            <a:avLst/>
          </a:prstGeom>
          <a:noFill/>
        </p:spPr>
        <p:txBody>
          <a:bodyPr wrap="square" lIns="0" tIns="0" rIns="0" bIns="0" rtlCol="0" anchor="ctr">
            <a:spAutoFit/>
          </a:bodyPr>
          <a:lstStyle/>
          <a:p>
            <a:r>
              <a:rPr lang="fr-FR" sz="4000" b="1" dirty="0">
                <a:solidFill>
                  <a:srgbClr val="7030A0"/>
                </a:solidFill>
                <a:latin typeface="+mj-lt"/>
              </a:rPr>
              <a:t>Former</a:t>
            </a:r>
            <a:endParaRPr lang="id-ID" sz="40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4" name="ZoneTexte 3">
            <a:extLst>
              <a:ext uri="{FF2B5EF4-FFF2-40B4-BE49-F238E27FC236}">
                <a16:creationId xmlns:a16="http://schemas.microsoft.com/office/drawing/2014/main" id="{CC39E7C5-F420-6B7B-6448-060AFC8E9FA1}"/>
              </a:ext>
            </a:extLst>
          </p:cNvPr>
          <p:cNvSpPr txBox="1"/>
          <p:nvPr/>
        </p:nvSpPr>
        <p:spPr>
          <a:xfrm>
            <a:off x="160238" y="984654"/>
            <a:ext cx="11284835" cy="5201424"/>
          </a:xfrm>
          <a:prstGeom prst="rect">
            <a:avLst/>
          </a:prstGeom>
          <a:noFill/>
        </p:spPr>
        <p:txBody>
          <a:bodyPr wrap="square">
            <a:spAutoFit/>
          </a:bodyPr>
          <a:lstStyle/>
          <a:p>
            <a:pPr algn="just">
              <a:spcAft>
                <a:spcPts val="1200"/>
              </a:spcAft>
              <a:buClr>
                <a:srgbClr val="FE5E55"/>
              </a:buClr>
            </a:pPr>
            <a:r>
              <a:rPr lang="fr-FR" sz="2800" dirty="0">
                <a:latin typeface="Arial Narrow" panose="020B0606020202030204" pitchFamily="34" charset="0"/>
                <a:cs typeface="Segoe UI" panose="020B0502040204020203" pitchFamily="34" charset="0"/>
              </a:rPr>
              <a:t>- Gynécologues</a:t>
            </a:r>
          </a:p>
          <a:p>
            <a:pPr algn="just">
              <a:spcAft>
                <a:spcPts val="1200"/>
              </a:spcAft>
              <a:buClr>
                <a:srgbClr val="FE5E55"/>
              </a:buClr>
            </a:pPr>
            <a:r>
              <a:rPr lang="fr-FR" sz="2800" dirty="0">
                <a:latin typeface="Arial Narrow" panose="020B0606020202030204" pitchFamily="34" charset="0"/>
                <a:cs typeface="Segoe UI" panose="020B0502040204020203" pitchFamily="34" charset="0"/>
              </a:rPr>
              <a:t>- Oncologue chirurgical</a:t>
            </a:r>
          </a:p>
          <a:p>
            <a:pPr algn="just">
              <a:spcAft>
                <a:spcPts val="1200"/>
              </a:spcAft>
              <a:buClr>
                <a:srgbClr val="FE5E55"/>
              </a:buClr>
            </a:pPr>
            <a:r>
              <a:rPr lang="fr-FR" sz="2800" dirty="0">
                <a:latin typeface="Arial Narrow" panose="020B0606020202030204" pitchFamily="34" charset="0"/>
                <a:cs typeface="Segoe UI" panose="020B0502040204020203" pitchFamily="34" charset="0"/>
              </a:rPr>
              <a:t>- Oncologue médical</a:t>
            </a:r>
          </a:p>
          <a:p>
            <a:pPr algn="just">
              <a:spcAft>
                <a:spcPts val="1200"/>
              </a:spcAft>
              <a:buClr>
                <a:srgbClr val="FE5E55"/>
              </a:buClr>
            </a:pPr>
            <a:r>
              <a:rPr lang="fr-FR" sz="2800" dirty="0">
                <a:latin typeface="Arial Narrow" panose="020B0606020202030204" pitchFamily="34" charset="0"/>
                <a:cs typeface="Segoe UI" panose="020B0502040204020203" pitchFamily="34" charset="0"/>
              </a:rPr>
              <a:t>- Anatomo-pathologistes</a:t>
            </a:r>
          </a:p>
          <a:p>
            <a:pPr algn="just">
              <a:spcAft>
                <a:spcPts val="1200"/>
              </a:spcAft>
              <a:buClr>
                <a:srgbClr val="FE5E55"/>
              </a:buClr>
            </a:pPr>
            <a:r>
              <a:rPr lang="fr-FR" sz="2800" dirty="0">
                <a:latin typeface="Arial Narrow" panose="020B0606020202030204" pitchFamily="34" charset="0"/>
                <a:cs typeface="Segoe UI" panose="020B0502040204020203" pitchFamily="34" charset="0"/>
              </a:rPr>
              <a:t>- Techniciens en cytopathologie</a:t>
            </a:r>
          </a:p>
          <a:p>
            <a:pPr algn="just">
              <a:spcAft>
                <a:spcPts val="1200"/>
              </a:spcAft>
              <a:buClr>
                <a:srgbClr val="FE5E55"/>
              </a:buClr>
            </a:pPr>
            <a:r>
              <a:rPr lang="fr-FR" sz="2800" dirty="0">
                <a:latin typeface="Arial Narrow" panose="020B0606020202030204" pitchFamily="34" charset="0"/>
                <a:cs typeface="Segoe UI" panose="020B0502040204020203" pitchFamily="34" charset="0"/>
              </a:rPr>
              <a:t>- Biologistes </a:t>
            </a:r>
          </a:p>
          <a:p>
            <a:pPr algn="just">
              <a:spcAft>
                <a:spcPts val="1200"/>
              </a:spcAft>
              <a:buClr>
                <a:srgbClr val="FE5E55"/>
              </a:buClr>
            </a:pPr>
            <a:r>
              <a:rPr lang="fr-FR" sz="2800" dirty="0">
                <a:latin typeface="Arial Narrow" panose="020B0606020202030204" pitchFamily="34" charset="0"/>
                <a:cs typeface="Segoe UI" panose="020B0502040204020203" pitchFamily="34" charset="0"/>
              </a:rPr>
              <a:t>- Psychologues</a:t>
            </a:r>
          </a:p>
          <a:p>
            <a:pPr algn="just">
              <a:spcAft>
                <a:spcPts val="1200"/>
              </a:spcAft>
              <a:buClr>
                <a:srgbClr val="FE5E55"/>
              </a:buClr>
            </a:pPr>
            <a:r>
              <a:rPr lang="fr-FR" sz="2800" dirty="0">
                <a:latin typeface="Arial Narrow" panose="020B0606020202030204" pitchFamily="34" charset="0"/>
                <a:cs typeface="Segoe UI" panose="020B0502040204020203" pitchFamily="34" charset="0"/>
              </a:rPr>
              <a:t>- Sage-femmes</a:t>
            </a:r>
          </a:p>
          <a:p>
            <a:pPr algn="just">
              <a:spcAft>
                <a:spcPts val="1200"/>
              </a:spcAft>
              <a:buClr>
                <a:srgbClr val="FE5E55"/>
              </a:buClr>
            </a:pPr>
            <a:r>
              <a:rPr lang="fr-FR" sz="2800" dirty="0">
                <a:latin typeface="Arial Narrow" panose="020B0606020202030204" pitchFamily="34" charset="0"/>
                <a:cs typeface="Segoe UI" panose="020B0502040204020203" pitchFamily="34" charset="0"/>
              </a:rPr>
              <a:t>- Infirmiers</a:t>
            </a:r>
          </a:p>
        </p:txBody>
      </p:sp>
    </p:spTree>
    <p:extLst>
      <p:ext uri="{BB962C8B-B14F-4D97-AF65-F5344CB8AC3E}">
        <p14:creationId xmlns:p14="http://schemas.microsoft.com/office/powerpoint/2010/main" val="3386364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12585" y="843929"/>
            <a:ext cx="11728391" cy="1077859"/>
          </a:xfrm>
          <a:prstGeom prst="rect">
            <a:avLst/>
          </a:prstGeom>
          <a:noFill/>
        </p:spPr>
        <p:txBody>
          <a:bodyPr wrap="square" rtlCol="0">
            <a:spAutoFit/>
          </a:bodyPr>
          <a:lstStyle/>
          <a:p>
            <a:pPr algn="just">
              <a:lnSpc>
                <a:spcPts val="3400"/>
              </a:lnSpc>
              <a:spcAft>
                <a:spcPts val="1200"/>
              </a:spcAft>
              <a:buClr>
                <a:srgbClr val="FE5E55"/>
              </a:buClr>
            </a:pPr>
            <a:r>
              <a:rPr lang="fr-FR" sz="2800" dirty="0">
                <a:solidFill>
                  <a:srgbClr val="C00000"/>
                </a:solidFill>
                <a:latin typeface="Arial Narrow" panose="020B0606020202030204" pitchFamily="34" charset="0"/>
                <a:cs typeface="Segoe UI" panose="020B0502040204020203" pitchFamily="34" charset="0"/>
              </a:rPr>
              <a:t> </a:t>
            </a:r>
          </a:p>
          <a:p>
            <a:pPr algn="just">
              <a:lnSpc>
                <a:spcPts val="3400"/>
              </a:lnSpc>
              <a:spcAft>
                <a:spcPts val="1200"/>
              </a:spcAft>
              <a:buClr>
                <a:srgbClr val="FE5E55"/>
              </a:buClr>
            </a:pPr>
            <a:endParaRPr lang="fr-FR" sz="2400" dirty="0">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46</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5490" y="181640"/>
            <a:ext cx="10530309" cy="384721"/>
          </a:xfrm>
          <a:prstGeom prst="rect">
            <a:avLst/>
          </a:prstGeom>
          <a:noFill/>
        </p:spPr>
        <p:txBody>
          <a:bodyPr wrap="square" lIns="0" tIns="0" rIns="0" bIns="0" rtlCol="0" anchor="ctr">
            <a:spAutoFit/>
          </a:bodyPr>
          <a:lstStyle/>
          <a:p>
            <a:r>
              <a:rPr lang="fr-FR" sz="2500" b="1" dirty="0">
                <a:solidFill>
                  <a:srgbClr val="7030A0"/>
                </a:solidFill>
                <a:latin typeface="+mj-lt"/>
              </a:rPr>
              <a:t>Dépistage et traitement des lésions pré-cancéreuses du col utérin</a:t>
            </a:r>
            <a:endParaRPr lang="id-ID" sz="25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7" name="ZoneTexte 6">
            <a:extLst>
              <a:ext uri="{FF2B5EF4-FFF2-40B4-BE49-F238E27FC236}">
                <a16:creationId xmlns:a16="http://schemas.microsoft.com/office/drawing/2014/main" id="{1DE24B77-F63A-3A29-9AD7-8C0490BA2AC4}"/>
              </a:ext>
            </a:extLst>
          </p:cNvPr>
          <p:cNvSpPr txBox="1"/>
          <p:nvPr/>
        </p:nvSpPr>
        <p:spPr>
          <a:xfrm>
            <a:off x="212585" y="826029"/>
            <a:ext cx="6183281" cy="981551"/>
          </a:xfrm>
          <a:prstGeom prst="rect">
            <a:avLst/>
          </a:prstGeom>
          <a:noFill/>
        </p:spPr>
        <p:txBody>
          <a:bodyPr wrap="square" rtlCol="0">
            <a:spAutoFit/>
          </a:bodyPr>
          <a:lstStyle/>
          <a:p>
            <a:pPr>
              <a:lnSpc>
                <a:spcPct val="250000"/>
              </a:lnSpc>
            </a:pPr>
            <a:r>
              <a:rPr lang="fr-FR" sz="2800" b="1" dirty="0">
                <a:solidFill>
                  <a:srgbClr val="7030A0"/>
                </a:solidFill>
              </a:rPr>
              <a:t>Politiques, normes, protocoles clairs</a:t>
            </a:r>
            <a:endParaRPr lang="fr-FR" b="1" dirty="0">
              <a:solidFill>
                <a:srgbClr val="7030A0"/>
              </a:solidFill>
            </a:endParaRPr>
          </a:p>
        </p:txBody>
      </p:sp>
      <p:pic>
        <p:nvPicPr>
          <p:cNvPr id="4" name="Image 3">
            <a:extLst>
              <a:ext uri="{FF2B5EF4-FFF2-40B4-BE49-F238E27FC236}">
                <a16:creationId xmlns:a16="http://schemas.microsoft.com/office/drawing/2014/main" id="{A7E593DB-F0D6-5456-A71B-DDDDD97B1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866" y="683121"/>
            <a:ext cx="5484985" cy="6080693"/>
          </a:xfrm>
          <a:prstGeom prst="rect">
            <a:avLst/>
          </a:prstGeom>
        </p:spPr>
      </p:pic>
      <p:pic>
        <p:nvPicPr>
          <p:cNvPr id="11" name="Image 10">
            <a:extLst>
              <a:ext uri="{FF2B5EF4-FFF2-40B4-BE49-F238E27FC236}">
                <a16:creationId xmlns:a16="http://schemas.microsoft.com/office/drawing/2014/main" id="{24B2462D-B33F-0878-4974-BE643A86D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025" y="1881735"/>
            <a:ext cx="3449458" cy="4922133"/>
          </a:xfrm>
          <a:prstGeom prst="rect">
            <a:avLst/>
          </a:prstGeom>
        </p:spPr>
      </p:pic>
    </p:spTree>
    <p:extLst>
      <p:ext uri="{BB962C8B-B14F-4D97-AF65-F5344CB8AC3E}">
        <p14:creationId xmlns:p14="http://schemas.microsoft.com/office/powerpoint/2010/main" val="1650555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47</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3039" y="-14713"/>
            <a:ext cx="10626909" cy="677108"/>
          </a:xfrm>
          <a:prstGeom prst="rect">
            <a:avLst/>
          </a:prstGeom>
          <a:noFill/>
        </p:spPr>
        <p:txBody>
          <a:bodyPr wrap="square" lIns="0" tIns="0" rIns="0" bIns="0" rtlCol="0" anchor="ctr">
            <a:spAutoFit/>
          </a:bodyPr>
          <a:lstStyle/>
          <a:p>
            <a:r>
              <a:rPr lang="fr-FR" sz="4400" b="1" dirty="0">
                <a:solidFill>
                  <a:srgbClr val="7030A0"/>
                </a:solidFill>
                <a:latin typeface="+mj-lt"/>
              </a:rPr>
              <a:t> </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7" name="Picture 2" descr="C:\Users\Omar GAssama\Desktop\Col Travaux Pratiques\cas 3\EPSON0012.JPG">
            <a:extLst>
              <a:ext uri="{FF2B5EF4-FFF2-40B4-BE49-F238E27FC236}">
                <a16:creationId xmlns:a16="http://schemas.microsoft.com/office/drawing/2014/main" id="{D967ED72-3D51-1C87-51A7-A7B77ED133E4}"/>
              </a:ext>
            </a:extLst>
          </p:cNvPr>
          <p:cNvPicPr>
            <a:picLocks noChangeAspect="1" noChangeArrowheads="1"/>
          </p:cNvPicPr>
          <p:nvPr/>
        </p:nvPicPr>
        <p:blipFill>
          <a:blip r:embed="rId3" cstate="print"/>
          <a:srcRect/>
          <a:stretch>
            <a:fillRect/>
          </a:stretch>
        </p:blipFill>
        <p:spPr bwMode="auto">
          <a:xfrm>
            <a:off x="8077345" y="748191"/>
            <a:ext cx="3158595" cy="2447911"/>
          </a:xfrm>
          <a:prstGeom prst="rect">
            <a:avLst/>
          </a:prstGeom>
          <a:noFill/>
        </p:spPr>
      </p:pic>
      <p:pic>
        <p:nvPicPr>
          <p:cNvPr id="9" name="Picture 2">
            <a:extLst>
              <a:ext uri="{FF2B5EF4-FFF2-40B4-BE49-F238E27FC236}">
                <a16:creationId xmlns:a16="http://schemas.microsoft.com/office/drawing/2014/main" id="{C65D722C-ADE9-680D-E7B0-D5DA64996F58}"/>
              </a:ext>
            </a:extLst>
          </p:cNvPr>
          <p:cNvPicPr>
            <a:picLocks noChangeAspect="1" noChangeArrowheads="1"/>
          </p:cNvPicPr>
          <p:nvPr/>
        </p:nvPicPr>
        <p:blipFill>
          <a:blip r:embed="rId4" cstate="print"/>
          <a:srcRect/>
          <a:stretch>
            <a:fillRect/>
          </a:stretch>
        </p:blipFill>
        <p:spPr bwMode="auto">
          <a:xfrm>
            <a:off x="3628063" y="697441"/>
            <a:ext cx="3587653" cy="2682261"/>
          </a:xfrm>
          <a:prstGeom prst="rect">
            <a:avLst/>
          </a:prstGeom>
          <a:noFill/>
          <a:ln w="9525">
            <a:noFill/>
            <a:miter lim="800000"/>
            <a:headEnd/>
            <a:tailEnd/>
          </a:ln>
        </p:spPr>
      </p:pic>
      <p:pic>
        <p:nvPicPr>
          <p:cNvPr id="12" name="Image 11">
            <a:extLst>
              <a:ext uri="{FF2B5EF4-FFF2-40B4-BE49-F238E27FC236}">
                <a16:creationId xmlns:a16="http://schemas.microsoft.com/office/drawing/2014/main" id="{8C7AF50E-16E5-DA4C-24C1-F7515F61D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11" y="697441"/>
            <a:ext cx="2679700" cy="2768600"/>
          </a:xfrm>
          <a:prstGeom prst="rect">
            <a:avLst/>
          </a:prstGeom>
        </p:spPr>
      </p:pic>
      <p:pic>
        <p:nvPicPr>
          <p:cNvPr id="13" name="Image 12">
            <a:extLst>
              <a:ext uri="{FF2B5EF4-FFF2-40B4-BE49-F238E27FC236}">
                <a16:creationId xmlns:a16="http://schemas.microsoft.com/office/drawing/2014/main" id="{0D8603C7-9069-A785-B358-B4012B53F920}"/>
              </a:ext>
            </a:extLst>
          </p:cNvPr>
          <p:cNvPicPr>
            <a:picLocks noChangeAspect="1"/>
          </p:cNvPicPr>
          <p:nvPr/>
        </p:nvPicPr>
        <p:blipFill>
          <a:blip r:embed="rId6"/>
          <a:stretch>
            <a:fillRect/>
          </a:stretch>
        </p:blipFill>
        <p:spPr>
          <a:xfrm>
            <a:off x="853025" y="4019308"/>
            <a:ext cx="2718850" cy="2482894"/>
          </a:xfrm>
          <a:prstGeom prst="rect">
            <a:avLst/>
          </a:prstGeom>
        </p:spPr>
      </p:pic>
      <p:pic>
        <p:nvPicPr>
          <p:cNvPr id="14" name="Image 13">
            <a:extLst>
              <a:ext uri="{FF2B5EF4-FFF2-40B4-BE49-F238E27FC236}">
                <a16:creationId xmlns:a16="http://schemas.microsoft.com/office/drawing/2014/main" id="{FEEFCDDD-36B7-964C-BF89-13A7450666CC}"/>
              </a:ext>
            </a:extLst>
          </p:cNvPr>
          <p:cNvPicPr>
            <a:picLocks noChangeAspect="1"/>
          </p:cNvPicPr>
          <p:nvPr/>
        </p:nvPicPr>
        <p:blipFill>
          <a:blip r:embed="rId7"/>
          <a:stretch>
            <a:fillRect/>
          </a:stretch>
        </p:blipFill>
        <p:spPr>
          <a:xfrm>
            <a:off x="8297217" y="3819853"/>
            <a:ext cx="2718849" cy="2638810"/>
          </a:xfrm>
          <a:prstGeom prst="rect">
            <a:avLst/>
          </a:prstGeom>
        </p:spPr>
      </p:pic>
      <p:sp>
        <p:nvSpPr>
          <p:cNvPr id="16" name="ZoneTexte 15">
            <a:extLst>
              <a:ext uri="{FF2B5EF4-FFF2-40B4-BE49-F238E27FC236}">
                <a16:creationId xmlns:a16="http://schemas.microsoft.com/office/drawing/2014/main" id="{7839369B-0A09-260D-B06A-829A9C3695CE}"/>
              </a:ext>
            </a:extLst>
          </p:cNvPr>
          <p:cNvSpPr txBox="1"/>
          <p:nvPr/>
        </p:nvSpPr>
        <p:spPr>
          <a:xfrm>
            <a:off x="271490" y="3501087"/>
            <a:ext cx="7299204" cy="400110"/>
          </a:xfrm>
          <a:prstGeom prst="rect">
            <a:avLst/>
          </a:prstGeom>
          <a:noFill/>
        </p:spPr>
        <p:txBody>
          <a:bodyPr wrap="square" rtlCol="0">
            <a:spAutoFit/>
          </a:bodyPr>
          <a:lstStyle/>
          <a:p>
            <a:r>
              <a:rPr lang="fr-FR" sz="2000" b="1" dirty="0">
                <a:latin typeface="Tahoma" panose="020B0604030504040204" pitchFamily="34" charset="0"/>
                <a:ea typeface="Tahoma" panose="020B0604030504040204" pitchFamily="34" charset="0"/>
                <a:cs typeface="Tahoma" panose="020B0604030504040204" pitchFamily="34" charset="0"/>
              </a:rPr>
              <a:t>Colposcopie normale et satisfaisante: 71%</a:t>
            </a:r>
          </a:p>
        </p:txBody>
      </p:sp>
      <p:sp>
        <p:nvSpPr>
          <p:cNvPr id="17" name="ZoneTexte 16">
            <a:extLst>
              <a:ext uri="{FF2B5EF4-FFF2-40B4-BE49-F238E27FC236}">
                <a16:creationId xmlns:a16="http://schemas.microsoft.com/office/drawing/2014/main" id="{3231A126-7D78-81DA-2C99-21B8C7BDC44D}"/>
              </a:ext>
            </a:extLst>
          </p:cNvPr>
          <p:cNvSpPr txBox="1"/>
          <p:nvPr/>
        </p:nvSpPr>
        <p:spPr>
          <a:xfrm>
            <a:off x="0" y="6488668"/>
            <a:ext cx="6742455" cy="400110"/>
          </a:xfrm>
          <a:prstGeom prst="rect">
            <a:avLst/>
          </a:prstGeom>
          <a:noFill/>
        </p:spPr>
        <p:txBody>
          <a:bodyPr wrap="square" rtlCol="0">
            <a:spAutoFit/>
          </a:bodyPr>
          <a:lstStyle/>
          <a:p>
            <a:r>
              <a:rPr lang="fr-FR" sz="2000" b="1" dirty="0">
                <a:latin typeface="Tahoma" panose="020B0604030504040204" pitchFamily="34" charset="0"/>
                <a:ea typeface="Tahoma" panose="020B0604030504040204" pitchFamily="34" charset="0"/>
                <a:cs typeface="Tahoma" panose="020B0604030504040204" pitchFamily="34" charset="0"/>
              </a:rPr>
              <a:t>Transformations atypiques de grade 1: 7%</a:t>
            </a:r>
          </a:p>
        </p:txBody>
      </p:sp>
      <p:sp>
        <p:nvSpPr>
          <p:cNvPr id="18" name="ZoneTexte 17">
            <a:extLst>
              <a:ext uri="{FF2B5EF4-FFF2-40B4-BE49-F238E27FC236}">
                <a16:creationId xmlns:a16="http://schemas.microsoft.com/office/drawing/2014/main" id="{51AA9D1B-31E9-D0C4-CA9B-DBBE54E6A596}"/>
              </a:ext>
            </a:extLst>
          </p:cNvPr>
          <p:cNvSpPr txBox="1"/>
          <p:nvPr/>
        </p:nvSpPr>
        <p:spPr>
          <a:xfrm>
            <a:off x="5943600" y="6432112"/>
            <a:ext cx="6248400" cy="400110"/>
          </a:xfrm>
          <a:prstGeom prst="rect">
            <a:avLst/>
          </a:prstGeom>
          <a:noFill/>
        </p:spPr>
        <p:txBody>
          <a:bodyPr wrap="square" rtlCol="0">
            <a:spAutoFit/>
          </a:bodyPr>
          <a:lstStyle/>
          <a:p>
            <a:r>
              <a:rPr lang="fr-FR" sz="2000" b="1" dirty="0">
                <a:latin typeface="Tahoma" panose="020B0604030504040204" pitchFamily="34" charset="0"/>
                <a:ea typeface="Tahoma" panose="020B0604030504040204" pitchFamily="34" charset="0"/>
                <a:cs typeface="Tahoma" panose="020B0604030504040204" pitchFamily="34" charset="0"/>
              </a:rPr>
              <a:t>Transformation atypique de grade 2:  4%</a:t>
            </a:r>
          </a:p>
        </p:txBody>
      </p:sp>
      <p:sp>
        <p:nvSpPr>
          <p:cNvPr id="19" name="ZoneTexte 18">
            <a:extLst>
              <a:ext uri="{FF2B5EF4-FFF2-40B4-BE49-F238E27FC236}">
                <a16:creationId xmlns:a16="http://schemas.microsoft.com/office/drawing/2014/main" id="{B8E08031-655B-9D07-E8AD-F61CC66225FB}"/>
              </a:ext>
            </a:extLst>
          </p:cNvPr>
          <p:cNvSpPr txBox="1"/>
          <p:nvPr/>
        </p:nvSpPr>
        <p:spPr>
          <a:xfrm>
            <a:off x="8055484" y="3254317"/>
            <a:ext cx="3864594" cy="400110"/>
          </a:xfrm>
          <a:prstGeom prst="rect">
            <a:avLst/>
          </a:prstGeom>
          <a:noFill/>
        </p:spPr>
        <p:txBody>
          <a:bodyPr wrap="square" rtlCol="0">
            <a:spAutoFit/>
          </a:bodyPr>
          <a:lstStyle/>
          <a:p>
            <a:r>
              <a:rPr lang="fr-FR" sz="2000" b="1" dirty="0">
                <a:latin typeface="Tahoma" panose="020B0604030504040204" pitchFamily="34" charset="0"/>
                <a:ea typeface="Tahoma" panose="020B0604030504040204" pitchFamily="34" charset="0"/>
                <a:cs typeface="Tahoma" panose="020B0604030504040204" pitchFamily="34" charset="0"/>
              </a:rPr>
              <a:t>Colpite virale: 10%</a:t>
            </a:r>
          </a:p>
        </p:txBody>
      </p:sp>
      <p:sp>
        <p:nvSpPr>
          <p:cNvPr id="2" name="TextBox 6">
            <a:extLst>
              <a:ext uri="{FF2B5EF4-FFF2-40B4-BE49-F238E27FC236}">
                <a16:creationId xmlns:a16="http://schemas.microsoft.com/office/drawing/2014/main" id="{1335CBAA-5017-646B-4D7E-9E8569E52219}"/>
              </a:ext>
            </a:extLst>
          </p:cNvPr>
          <p:cNvSpPr txBox="1"/>
          <p:nvPr/>
        </p:nvSpPr>
        <p:spPr>
          <a:xfrm>
            <a:off x="929814" y="153888"/>
            <a:ext cx="10626909" cy="369332"/>
          </a:xfrm>
          <a:prstGeom prst="rect">
            <a:avLst/>
          </a:prstGeom>
          <a:noFill/>
        </p:spPr>
        <p:txBody>
          <a:bodyPr wrap="square" lIns="0" tIns="0" rIns="0" bIns="0" rtlCol="0" anchor="ctr">
            <a:spAutoFit/>
          </a:bodyPr>
          <a:lstStyle/>
          <a:p>
            <a:r>
              <a:rPr lang="fr-FR" sz="2400" b="1" dirty="0">
                <a:solidFill>
                  <a:srgbClr val="7030A0"/>
                </a:solidFill>
                <a:latin typeface="+mj-lt"/>
              </a:rPr>
              <a:t>Dépistage et traitement des lésions pré-cancéreuses du col utérin</a:t>
            </a:r>
            <a:endParaRPr lang="id-ID" sz="2400" b="1" dirty="0">
              <a:solidFill>
                <a:srgbClr val="7030A0"/>
              </a:solidFill>
              <a:latin typeface="+mj-lt"/>
            </a:endParaRPr>
          </a:p>
        </p:txBody>
      </p:sp>
    </p:spTree>
    <p:extLst>
      <p:ext uri="{BB962C8B-B14F-4D97-AF65-F5344CB8AC3E}">
        <p14:creationId xmlns:p14="http://schemas.microsoft.com/office/powerpoint/2010/main" val="3045617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48</a:t>
            </a:fld>
            <a:endParaRPr lang="en-US" sz="2400" b="1" dirty="0">
              <a:solidFill>
                <a:schemeClr val="bg1"/>
              </a:solidFill>
              <a:latin typeface="Arial Black" panose="020B0A04020102020204" pitchFamily="34" charset="0"/>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7" name="Picture 2" descr="C:\Users\Omar GAssama\Desktop\Col Travaux Pratiques\cas 3\EPSON0012.JPG">
            <a:extLst>
              <a:ext uri="{FF2B5EF4-FFF2-40B4-BE49-F238E27FC236}">
                <a16:creationId xmlns:a16="http://schemas.microsoft.com/office/drawing/2014/main" id="{D967ED72-3D51-1C87-51A7-A7B77ED133E4}"/>
              </a:ext>
            </a:extLst>
          </p:cNvPr>
          <p:cNvPicPr>
            <a:picLocks noChangeAspect="1" noChangeArrowheads="1"/>
          </p:cNvPicPr>
          <p:nvPr/>
        </p:nvPicPr>
        <p:blipFill>
          <a:blip r:embed="rId3" cstate="print"/>
          <a:srcRect/>
          <a:stretch>
            <a:fillRect/>
          </a:stretch>
        </p:blipFill>
        <p:spPr bwMode="auto">
          <a:xfrm>
            <a:off x="8077345" y="748191"/>
            <a:ext cx="3158595" cy="2447911"/>
          </a:xfrm>
          <a:prstGeom prst="rect">
            <a:avLst/>
          </a:prstGeom>
          <a:noFill/>
        </p:spPr>
      </p:pic>
      <p:pic>
        <p:nvPicPr>
          <p:cNvPr id="9" name="Picture 2">
            <a:extLst>
              <a:ext uri="{FF2B5EF4-FFF2-40B4-BE49-F238E27FC236}">
                <a16:creationId xmlns:a16="http://schemas.microsoft.com/office/drawing/2014/main" id="{C65D722C-ADE9-680D-E7B0-D5DA64996F58}"/>
              </a:ext>
            </a:extLst>
          </p:cNvPr>
          <p:cNvPicPr>
            <a:picLocks noChangeAspect="1" noChangeArrowheads="1"/>
          </p:cNvPicPr>
          <p:nvPr/>
        </p:nvPicPr>
        <p:blipFill>
          <a:blip r:embed="rId4" cstate="print"/>
          <a:srcRect/>
          <a:stretch>
            <a:fillRect/>
          </a:stretch>
        </p:blipFill>
        <p:spPr bwMode="auto">
          <a:xfrm>
            <a:off x="3628063" y="697441"/>
            <a:ext cx="3587653" cy="2682261"/>
          </a:xfrm>
          <a:prstGeom prst="rect">
            <a:avLst/>
          </a:prstGeom>
          <a:noFill/>
          <a:ln w="9525">
            <a:noFill/>
            <a:miter lim="800000"/>
            <a:headEnd/>
            <a:tailEnd/>
          </a:ln>
        </p:spPr>
      </p:pic>
      <p:pic>
        <p:nvPicPr>
          <p:cNvPr id="12" name="Image 11">
            <a:extLst>
              <a:ext uri="{FF2B5EF4-FFF2-40B4-BE49-F238E27FC236}">
                <a16:creationId xmlns:a16="http://schemas.microsoft.com/office/drawing/2014/main" id="{8C7AF50E-16E5-DA4C-24C1-F7515F61D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11" y="697441"/>
            <a:ext cx="2679700" cy="2768600"/>
          </a:xfrm>
          <a:prstGeom prst="rect">
            <a:avLst/>
          </a:prstGeom>
        </p:spPr>
      </p:pic>
      <p:pic>
        <p:nvPicPr>
          <p:cNvPr id="13" name="Image 12">
            <a:extLst>
              <a:ext uri="{FF2B5EF4-FFF2-40B4-BE49-F238E27FC236}">
                <a16:creationId xmlns:a16="http://schemas.microsoft.com/office/drawing/2014/main" id="{0D8603C7-9069-A785-B358-B4012B53F920}"/>
              </a:ext>
            </a:extLst>
          </p:cNvPr>
          <p:cNvPicPr>
            <a:picLocks noChangeAspect="1"/>
          </p:cNvPicPr>
          <p:nvPr/>
        </p:nvPicPr>
        <p:blipFill>
          <a:blip r:embed="rId6"/>
          <a:stretch>
            <a:fillRect/>
          </a:stretch>
        </p:blipFill>
        <p:spPr>
          <a:xfrm>
            <a:off x="853025" y="4019308"/>
            <a:ext cx="2718850" cy="2482894"/>
          </a:xfrm>
          <a:prstGeom prst="rect">
            <a:avLst/>
          </a:prstGeom>
        </p:spPr>
      </p:pic>
      <p:pic>
        <p:nvPicPr>
          <p:cNvPr id="14" name="Image 13">
            <a:extLst>
              <a:ext uri="{FF2B5EF4-FFF2-40B4-BE49-F238E27FC236}">
                <a16:creationId xmlns:a16="http://schemas.microsoft.com/office/drawing/2014/main" id="{FEEFCDDD-36B7-964C-BF89-13A7450666CC}"/>
              </a:ext>
            </a:extLst>
          </p:cNvPr>
          <p:cNvPicPr>
            <a:picLocks noChangeAspect="1"/>
          </p:cNvPicPr>
          <p:nvPr/>
        </p:nvPicPr>
        <p:blipFill>
          <a:blip r:embed="rId7"/>
          <a:stretch>
            <a:fillRect/>
          </a:stretch>
        </p:blipFill>
        <p:spPr>
          <a:xfrm>
            <a:off x="8297217" y="3819853"/>
            <a:ext cx="2718849" cy="2638810"/>
          </a:xfrm>
          <a:prstGeom prst="rect">
            <a:avLst/>
          </a:prstGeom>
        </p:spPr>
      </p:pic>
      <p:sp>
        <p:nvSpPr>
          <p:cNvPr id="16" name="ZoneTexte 15">
            <a:extLst>
              <a:ext uri="{FF2B5EF4-FFF2-40B4-BE49-F238E27FC236}">
                <a16:creationId xmlns:a16="http://schemas.microsoft.com/office/drawing/2014/main" id="{7839369B-0A09-260D-B06A-829A9C3695CE}"/>
              </a:ext>
            </a:extLst>
          </p:cNvPr>
          <p:cNvSpPr txBox="1"/>
          <p:nvPr/>
        </p:nvSpPr>
        <p:spPr>
          <a:xfrm>
            <a:off x="271490" y="3501087"/>
            <a:ext cx="7299204" cy="400110"/>
          </a:xfrm>
          <a:prstGeom prst="rect">
            <a:avLst/>
          </a:prstGeom>
          <a:noFill/>
        </p:spPr>
        <p:txBody>
          <a:bodyPr wrap="square" rtlCol="0">
            <a:spAutoFit/>
          </a:bodyPr>
          <a:lstStyle/>
          <a:p>
            <a:r>
              <a:rPr lang="fr-FR" sz="2000" b="1" dirty="0">
                <a:latin typeface="Tahoma" panose="020B0604030504040204" pitchFamily="34" charset="0"/>
                <a:ea typeface="Tahoma" panose="020B0604030504040204" pitchFamily="34" charset="0"/>
                <a:cs typeface="Tahoma" panose="020B0604030504040204" pitchFamily="34" charset="0"/>
              </a:rPr>
              <a:t>Colposcopie normale et satisfaisante: 71%</a:t>
            </a:r>
          </a:p>
        </p:txBody>
      </p:sp>
      <p:sp>
        <p:nvSpPr>
          <p:cNvPr id="17" name="ZoneTexte 16">
            <a:extLst>
              <a:ext uri="{FF2B5EF4-FFF2-40B4-BE49-F238E27FC236}">
                <a16:creationId xmlns:a16="http://schemas.microsoft.com/office/drawing/2014/main" id="{3231A126-7D78-81DA-2C99-21B8C7BDC44D}"/>
              </a:ext>
            </a:extLst>
          </p:cNvPr>
          <p:cNvSpPr txBox="1"/>
          <p:nvPr/>
        </p:nvSpPr>
        <p:spPr>
          <a:xfrm>
            <a:off x="0" y="6488668"/>
            <a:ext cx="6742455" cy="400110"/>
          </a:xfrm>
          <a:prstGeom prst="rect">
            <a:avLst/>
          </a:prstGeom>
          <a:noFill/>
        </p:spPr>
        <p:txBody>
          <a:bodyPr wrap="square" rtlCol="0">
            <a:spAutoFit/>
          </a:bodyPr>
          <a:lstStyle/>
          <a:p>
            <a:r>
              <a:rPr lang="fr-FR" sz="2000" b="1" dirty="0">
                <a:latin typeface="Tahoma" panose="020B0604030504040204" pitchFamily="34" charset="0"/>
                <a:ea typeface="Tahoma" panose="020B0604030504040204" pitchFamily="34" charset="0"/>
                <a:cs typeface="Tahoma" panose="020B0604030504040204" pitchFamily="34" charset="0"/>
              </a:rPr>
              <a:t>Transformations atypiques de grade 1: 7%</a:t>
            </a:r>
          </a:p>
        </p:txBody>
      </p:sp>
      <p:sp>
        <p:nvSpPr>
          <p:cNvPr id="18" name="ZoneTexte 17">
            <a:extLst>
              <a:ext uri="{FF2B5EF4-FFF2-40B4-BE49-F238E27FC236}">
                <a16:creationId xmlns:a16="http://schemas.microsoft.com/office/drawing/2014/main" id="{51AA9D1B-31E9-D0C4-CA9B-DBBE54E6A596}"/>
              </a:ext>
            </a:extLst>
          </p:cNvPr>
          <p:cNvSpPr txBox="1"/>
          <p:nvPr/>
        </p:nvSpPr>
        <p:spPr>
          <a:xfrm>
            <a:off x="5943600" y="6432112"/>
            <a:ext cx="6248400" cy="400110"/>
          </a:xfrm>
          <a:prstGeom prst="rect">
            <a:avLst/>
          </a:prstGeom>
          <a:noFill/>
        </p:spPr>
        <p:txBody>
          <a:bodyPr wrap="square" rtlCol="0">
            <a:spAutoFit/>
          </a:bodyPr>
          <a:lstStyle/>
          <a:p>
            <a:r>
              <a:rPr lang="fr-FR" sz="2000" b="1" dirty="0">
                <a:latin typeface="Tahoma" panose="020B0604030504040204" pitchFamily="34" charset="0"/>
                <a:ea typeface="Tahoma" panose="020B0604030504040204" pitchFamily="34" charset="0"/>
                <a:cs typeface="Tahoma" panose="020B0604030504040204" pitchFamily="34" charset="0"/>
              </a:rPr>
              <a:t>Transformation atypique de grade 2:  4%</a:t>
            </a:r>
          </a:p>
        </p:txBody>
      </p:sp>
      <p:sp>
        <p:nvSpPr>
          <p:cNvPr id="19" name="ZoneTexte 18">
            <a:extLst>
              <a:ext uri="{FF2B5EF4-FFF2-40B4-BE49-F238E27FC236}">
                <a16:creationId xmlns:a16="http://schemas.microsoft.com/office/drawing/2014/main" id="{B8E08031-655B-9D07-E8AD-F61CC66225FB}"/>
              </a:ext>
            </a:extLst>
          </p:cNvPr>
          <p:cNvSpPr txBox="1"/>
          <p:nvPr/>
        </p:nvSpPr>
        <p:spPr>
          <a:xfrm>
            <a:off x="8055484" y="3254317"/>
            <a:ext cx="3864594" cy="400110"/>
          </a:xfrm>
          <a:prstGeom prst="rect">
            <a:avLst/>
          </a:prstGeom>
          <a:noFill/>
        </p:spPr>
        <p:txBody>
          <a:bodyPr wrap="square" rtlCol="0">
            <a:spAutoFit/>
          </a:bodyPr>
          <a:lstStyle/>
          <a:p>
            <a:r>
              <a:rPr lang="fr-FR" sz="2000" b="1" dirty="0">
                <a:latin typeface="Tahoma" panose="020B0604030504040204" pitchFamily="34" charset="0"/>
                <a:ea typeface="Tahoma" panose="020B0604030504040204" pitchFamily="34" charset="0"/>
                <a:cs typeface="Tahoma" panose="020B0604030504040204" pitchFamily="34" charset="0"/>
              </a:rPr>
              <a:t>Colpite virale: 10%</a:t>
            </a:r>
          </a:p>
        </p:txBody>
      </p:sp>
      <p:sp>
        <p:nvSpPr>
          <p:cNvPr id="4" name="TextBox 6">
            <a:extLst>
              <a:ext uri="{FF2B5EF4-FFF2-40B4-BE49-F238E27FC236}">
                <a16:creationId xmlns:a16="http://schemas.microsoft.com/office/drawing/2014/main" id="{367AE8C7-D6BA-8F9C-446B-68313BBDAD81}"/>
              </a:ext>
            </a:extLst>
          </p:cNvPr>
          <p:cNvSpPr txBox="1"/>
          <p:nvPr/>
        </p:nvSpPr>
        <p:spPr>
          <a:xfrm>
            <a:off x="943854" y="229346"/>
            <a:ext cx="10072212" cy="369332"/>
          </a:xfrm>
          <a:prstGeom prst="rect">
            <a:avLst/>
          </a:prstGeom>
          <a:noFill/>
        </p:spPr>
        <p:txBody>
          <a:bodyPr wrap="square" lIns="0" tIns="0" rIns="0" bIns="0" rtlCol="0" anchor="ctr">
            <a:spAutoFit/>
          </a:bodyPr>
          <a:lstStyle/>
          <a:p>
            <a:r>
              <a:rPr lang="fr-FR" sz="2400" b="1" dirty="0">
                <a:solidFill>
                  <a:srgbClr val="7030A0"/>
                </a:solidFill>
                <a:latin typeface="+mj-lt"/>
              </a:rPr>
              <a:t>Dépistage et traitement des lésions pré-cancéreuses du col utérin</a:t>
            </a:r>
            <a:endParaRPr lang="id-ID" sz="2400" b="1" dirty="0">
              <a:solidFill>
                <a:srgbClr val="7030A0"/>
              </a:solidFill>
              <a:latin typeface="+mj-lt"/>
            </a:endParaRPr>
          </a:p>
        </p:txBody>
      </p:sp>
    </p:spTree>
    <p:extLst>
      <p:ext uri="{BB962C8B-B14F-4D97-AF65-F5344CB8AC3E}">
        <p14:creationId xmlns:p14="http://schemas.microsoft.com/office/powerpoint/2010/main" val="99762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84235" y="789486"/>
            <a:ext cx="11623530" cy="5897064"/>
          </a:xfrm>
          <a:prstGeom prst="rect">
            <a:avLst/>
          </a:prstGeom>
          <a:noFill/>
        </p:spPr>
        <p:txBody>
          <a:bodyPr wrap="square" rtlCol="0">
            <a:spAutoFit/>
          </a:bodyPr>
          <a:lstStyle/>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 Problème de santé publique</a:t>
            </a:r>
          </a:p>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 Cancer de la femme jeune</a:t>
            </a:r>
          </a:p>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 Cancer viro-induit</a:t>
            </a:r>
          </a:p>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Virus du Papillome Humain oncogène à haut risque (VPH 16, 18)</a:t>
            </a:r>
          </a:p>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 Histoire naturelle longue et bien connue</a:t>
            </a:r>
          </a:p>
          <a:p>
            <a:pPr algn="just">
              <a:lnSpc>
                <a:spcPct val="200000"/>
              </a:lnSpc>
              <a:spcAft>
                <a:spcPts val="1200"/>
              </a:spcAft>
              <a:buClr>
                <a:srgbClr val="FE5E55"/>
              </a:buClr>
            </a:pPr>
            <a:r>
              <a:rPr lang="fr-FR" sz="2800" dirty="0">
                <a:latin typeface="Arial Narrow" panose="020B0606020202030204" pitchFamily="34" charset="0"/>
                <a:cs typeface="Segoe UI" panose="020B0502040204020203" pitchFamily="34" charset="0"/>
              </a:rPr>
              <a:t>- Elimination du cancer du col utérin</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5491" y="-17890"/>
            <a:ext cx="9892505" cy="677108"/>
          </a:xfrm>
          <a:prstGeom prst="rect">
            <a:avLst/>
          </a:prstGeom>
          <a:noFill/>
        </p:spPr>
        <p:txBody>
          <a:bodyPr wrap="square" lIns="0" tIns="0" rIns="0" bIns="0" rtlCol="0" anchor="ctr">
            <a:spAutoFit/>
          </a:bodyPr>
          <a:lstStyle/>
          <a:p>
            <a:r>
              <a:rPr lang="fr-FR" sz="4400" b="1" dirty="0">
                <a:solidFill>
                  <a:srgbClr val="7030A0"/>
                </a:solidFill>
                <a:latin typeface="+mj-lt"/>
              </a:rPr>
              <a:t>Introduction</a:t>
            </a:r>
            <a:endParaRPr lang="id-ID" sz="44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1328184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49</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3040" y="-45491"/>
            <a:ext cx="10041531" cy="738664"/>
          </a:xfrm>
          <a:prstGeom prst="rect">
            <a:avLst/>
          </a:prstGeom>
          <a:noFill/>
        </p:spPr>
        <p:txBody>
          <a:bodyPr wrap="square" lIns="0" tIns="0" rIns="0" bIns="0" rtlCol="0" anchor="ctr">
            <a:spAutoFit/>
          </a:bodyPr>
          <a:lstStyle/>
          <a:p>
            <a:r>
              <a:rPr lang="fr-FR" sz="4800" b="1" dirty="0">
                <a:solidFill>
                  <a:srgbClr val="7030A0"/>
                </a:solidFill>
                <a:latin typeface="+mj-lt"/>
              </a:rPr>
              <a:t>    </a:t>
            </a:r>
            <a:endParaRPr lang="id-ID" sz="48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9" name="Espace réservé du contenu 7">
            <a:extLst>
              <a:ext uri="{FF2B5EF4-FFF2-40B4-BE49-F238E27FC236}">
                <a16:creationId xmlns:a16="http://schemas.microsoft.com/office/drawing/2014/main" id="{00849965-C037-D4B6-7692-68F8B8DC3F8F}"/>
              </a:ext>
            </a:extLst>
          </p:cNvPr>
          <p:cNvSpPr txBox="1">
            <a:spLocks/>
          </p:cNvSpPr>
          <p:nvPr/>
        </p:nvSpPr>
        <p:spPr>
          <a:xfrm>
            <a:off x="0" y="787623"/>
            <a:ext cx="5072169" cy="868039"/>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None/>
            </a:pPr>
            <a:r>
              <a:rPr lang="fr-FR" sz="3200" b="1" dirty="0">
                <a:latin typeface="Arial" panose="020B0604020202020204" pitchFamily="34" charset="0"/>
                <a:ea typeface="Tahoma" panose="020B0604030504040204" pitchFamily="34" charset="0"/>
                <a:cs typeface="Arial" panose="020B0604020202020204" pitchFamily="34" charset="0"/>
              </a:rPr>
              <a:t>Approche du dépistage</a:t>
            </a:r>
          </a:p>
          <a:p>
            <a:pPr marL="0" indent="0" algn="ctr">
              <a:buNone/>
            </a:pPr>
            <a:endParaRPr lang="fr-FR"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a:extLst>
              <a:ext uri="{FF2B5EF4-FFF2-40B4-BE49-F238E27FC236}">
                <a16:creationId xmlns:a16="http://schemas.microsoft.com/office/drawing/2014/main" id="{4191F0B0-EB4E-DB4C-7D2D-D8BB3B0239AD}"/>
              </a:ext>
            </a:extLst>
          </p:cNvPr>
          <p:cNvSpPr txBox="1"/>
          <p:nvPr/>
        </p:nvSpPr>
        <p:spPr>
          <a:xfrm>
            <a:off x="236628" y="1684917"/>
            <a:ext cx="5343322" cy="4401205"/>
          </a:xfrm>
          <a:prstGeom prst="rect">
            <a:avLst/>
          </a:prstGeom>
          <a:noFill/>
        </p:spPr>
        <p:txBody>
          <a:bodyPr wrap="none" rtlCol="0">
            <a:spAutoFit/>
          </a:bodyPr>
          <a:lstStyle/>
          <a:p>
            <a:r>
              <a:rPr lang="fr-FR"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p>
          <a:p>
            <a:endParaRPr lang="fr-FR" sz="28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r>
              <a:rPr lang="fr-FR" sz="2800" dirty="0">
                <a:latin typeface="Tahoma" panose="020B0604030504040204" pitchFamily="34" charset="0"/>
                <a:ea typeface="Tahoma" panose="020B0604030504040204" pitchFamily="34" charset="0"/>
                <a:cs typeface="Tahoma" panose="020B0604030504040204" pitchFamily="34" charset="0"/>
              </a:rPr>
              <a:t>« Voir et traiter »</a:t>
            </a: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r>
              <a:rPr lang="fr-FR" sz="2800" dirty="0">
                <a:latin typeface="Tahoma" panose="020B0604030504040204" pitchFamily="34" charset="0"/>
                <a:ea typeface="Tahoma" panose="020B0604030504040204" pitchFamily="34" charset="0"/>
                <a:cs typeface="Tahoma" panose="020B0604030504040204" pitchFamily="34" charset="0"/>
              </a:rPr>
              <a:t>« Voir, diagnostiquer et traiter » </a:t>
            </a:r>
          </a:p>
        </p:txBody>
      </p:sp>
      <p:sp>
        <p:nvSpPr>
          <p:cNvPr id="12" name="Ellipse 11">
            <a:extLst>
              <a:ext uri="{FF2B5EF4-FFF2-40B4-BE49-F238E27FC236}">
                <a16:creationId xmlns:a16="http://schemas.microsoft.com/office/drawing/2014/main" id="{F89F5EE1-8C1C-D3FD-67D9-C07390421CAE}"/>
              </a:ext>
            </a:extLst>
          </p:cNvPr>
          <p:cNvSpPr/>
          <p:nvPr/>
        </p:nvSpPr>
        <p:spPr>
          <a:xfrm>
            <a:off x="3742451" y="2824239"/>
            <a:ext cx="1979272" cy="14699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latin typeface="Tahoma" panose="020B0604030504040204" pitchFamily="34" charset="0"/>
                <a:ea typeface="Tahoma" panose="020B0604030504040204" pitchFamily="34" charset="0"/>
                <a:cs typeface="Tahoma" panose="020B0604030504040204" pitchFamily="34" charset="0"/>
              </a:rPr>
              <a:t>Test viral HPV </a:t>
            </a:r>
          </a:p>
        </p:txBody>
      </p:sp>
      <p:pic>
        <p:nvPicPr>
          <p:cNvPr id="13" name="Picture 4" descr="Déploiement d'appareils d'ablation thermique pour élargir l'accès au  traitement du précancer du col de l'utérus : Expérien">
            <a:extLst>
              <a:ext uri="{FF2B5EF4-FFF2-40B4-BE49-F238E27FC236}">
                <a16:creationId xmlns:a16="http://schemas.microsoft.com/office/drawing/2014/main" id="{9E59B52D-8746-99E6-D315-1969151C4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546" y="701731"/>
            <a:ext cx="254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EVA Pro Mobile Digital Colposcope | FutureMed Global Pty Ltd">
            <a:extLst>
              <a:ext uri="{FF2B5EF4-FFF2-40B4-BE49-F238E27FC236}">
                <a16:creationId xmlns:a16="http://schemas.microsoft.com/office/drawing/2014/main" id="{204BCF99-C206-7113-C1D4-53FC5C485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432" y="3821836"/>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lposcopy Streamlined">
            <a:extLst>
              <a:ext uri="{FF2B5EF4-FFF2-40B4-BE49-F238E27FC236}">
                <a16:creationId xmlns:a16="http://schemas.microsoft.com/office/drawing/2014/main" id="{0CAA4ACE-20EF-989A-60EF-E9E0B6313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481" y="3376512"/>
            <a:ext cx="1996027" cy="34814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A7D9C2B-DCBE-F07F-FA0A-F4CB335377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452" y="3168902"/>
            <a:ext cx="2537394" cy="229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6">
            <a:extLst>
              <a:ext uri="{FF2B5EF4-FFF2-40B4-BE49-F238E27FC236}">
                <a16:creationId xmlns:a16="http://schemas.microsoft.com/office/drawing/2014/main" id="{AD1CBF86-DDBC-12BD-2BC9-DB9F2004D906}"/>
              </a:ext>
            </a:extLst>
          </p:cNvPr>
          <p:cNvSpPr txBox="1"/>
          <p:nvPr/>
        </p:nvSpPr>
        <p:spPr>
          <a:xfrm>
            <a:off x="943854" y="229346"/>
            <a:ext cx="10041531" cy="369332"/>
          </a:xfrm>
          <a:prstGeom prst="rect">
            <a:avLst/>
          </a:prstGeom>
          <a:noFill/>
        </p:spPr>
        <p:txBody>
          <a:bodyPr wrap="square" lIns="0" tIns="0" rIns="0" bIns="0" rtlCol="0" anchor="ctr">
            <a:spAutoFit/>
          </a:bodyPr>
          <a:lstStyle/>
          <a:p>
            <a:r>
              <a:rPr lang="fr-FR" sz="2400" b="1" dirty="0">
                <a:solidFill>
                  <a:srgbClr val="7030A0"/>
                </a:solidFill>
                <a:latin typeface="+mj-lt"/>
              </a:rPr>
              <a:t>Dépistage et traitement des lésions pré-cancéreuses du col utérin</a:t>
            </a:r>
            <a:endParaRPr lang="id-ID" sz="2400" b="1" dirty="0">
              <a:solidFill>
                <a:srgbClr val="7030A0"/>
              </a:solidFill>
              <a:latin typeface="+mj-lt"/>
            </a:endParaRPr>
          </a:p>
        </p:txBody>
      </p:sp>
    </p:spTree>
    <p:extLst>
      <p:ext uri="{BB962C8B-B14F-4D97-AF65-F5344CB8AC3E}">
        <p14:creationId xmlns:p14="http://schemas.microsoft.com/office/powerpoint/2010/main" val="2354290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0888757-A35B-7755-EDF0-66B663D30D22}"/>
              </a:ext>
            </a:extLst>
          </p:cNvPr>
          <p:cNvSpPr>
            <a:spLocks noGrp="1"/>
          </p:cNvSpPr>
          <p:nvPr>
            <p:ph type="sldNum" sz="quarter" idx="12"/>
          </p:nvPr>
        </p:nvSpPr>
        <p:spPr/>
        <p:txBody>
          <a:bodyPr/>
          <a:lstStyle/>
          <a:p>
            <a:fld id="{E08D205E-34E0-4D4E-B6CF-D546C54444F4}" type="slidenum">
              <a:rPr lang="en-US" smtClean="0"/>
              <a:t>50</a:t>
            </a:fld>
            <a:endParaRPr lang="en-US"/>
          </a:p>
        </p:txBody>
      </p:sp>
      <p:pic>
        <p:nvPicPr>
          <p:cNvPr id="3" name="Image 2">
            <a:extLst>
              <a:ext uri="{FF2B5EF4-FFF2-40B4-BE49-F238E27FC236}">
                <a16:creationId xmlns:a16="http://schemas.microsoft.com/office/drawing/2014/main" id="{EA8801DB-A5C3-763C-300D-F5160CF01AF1}"/>
              </a:ext>
            </a:extLst>
          </p:cNvPr>
          <p:cNvPicPr>
            <a:picLocks noChangeAspect="1"/>
          </p:cNvPicPr>
          <p:nvPr/>
        </p:nvPicPr>
        <p:blipFill>
          <a:blip r:embed="rId2"/>
          <a:stretch>
            <a:fillRect/>
          </a:stretch>
        </p:blipFill>
        <p:spPr>
          <a:xfrm>
            <a:off x="1400537" y="17900"/>
            <a:ext cx="9618561" cy="6840099"/>
          </a:xfrm>
          <a:prstGeom prst="rect">
            <a:avLst/>
          </a:prstGeom>
        </p:spPr>
      </p:pic>
      <p:sp>
        <p:nvSpPr>
          <p:cNvPr id="4" name="ZoneTexte 3">
            <a:extLst>
              <a:ext uri="{FF2B5EF4-FFF2-40B4-BE49-F238E27FC236}">
                <a16:creationId xmlns:a16="http://schemas.microsoft.com/office/drawing/2014/main" id="{4578F8BE-5875-EFD5-CF35-FB2F172CF5B8}"/>
              </a:ext>
            </a:extLst>
          </p:cNvPr>
          <p:cNvSpPr txBox="1"/>
          <p:nvPr/>
        </p:nvSpPr>
        <p:spPr>
          <a:xfrm>
            <a:off x="23149" y="2060293"/>
            <a:ext cx="4479403" cy="923330"/>
          </a:xfrm>
          <a:prstGeom prst="rect">
            <a:avLst/>
          </a:prstGeom>
          <a:noFill/>
        </p:spPr>
        <p:txBody>
          <a:bodyPr wrap="square" rtlCol="0">
            <a:spAutoFit/>
          </a:bodyPr>
          <a:lstStyle/>
          <a:p>
            <a:r>
              <a:rPr lang="fr-FR" b="1" dirty="0">
                <a:solidFill>
                  <a:srgbClr val="C00000"/>
                </a:solidFill>
                <a:latin typeface="Tahoma" panose="020B0604030504040204" pitchFamily="34" charset="0"/>
                <a:ea typeface="Tahoma" panose="020B0604030504040204" pitchFamily="34" charset="0"/>
                <a:cs typeface="Tahoma" panose="020B0604030504040204" pitchFamily="34" charset="0"/>
              </a:rPr>
              <a:t>Registre Unique de Dépistage et de Traitement Des lésions précancéreuses de la 2SC2P</a:t>
            </a:r>
          </a:p>
        </p:txBody>
      </p:sp>
    </p:spTree>
    <p:extLst>
      <p:ext uri="{BB962C8B-B14F-4D97-AF65-F5344CB8AC3E}">
        <p14:creationId xmlns:p14="http://schemas.microsoft.com/office/powerpoint/2010/main" val="4006994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6EB1850-ECF2-3679-1FBE-F24A76C197AB}"/>
              </a:ext>
            </a:extLst>
          </p:cNvPr>
          <p:cNvSpPr>
            <a:spLocks noGrp="1"/>
          </p:cNvSpPr>
          <p:nvPr>
            <p:ph type="sldNum" sz="quarter" idx="12"/>
          </p:nvPr>
        </p:nvSpPr>
        <p:spPr/>
        <p:txBody>
          <a:bodyPr/>
          <a:lstStyle/>
          <a:p>
            <a:fld id="{E08D205E-34E0-4D4E-B6CF-D546C54444F4}" type="slidenum">
              <a:rPr lang="en-US" smtClean="0"/>
              <a:t>51</a:t>
            </a:fld>
            <a:endParaRPr lang="en-US"/>
          </a:p>
        </p:txBody>
      </p:sp>
      <p:pic>
        <p:nvPicPr>
          <p:cNvPr id="3" name="Image 2">
            <a:extLst>
              <a:ext uri="{FF2B5EF4-FFF2-40B4-BE49-F238E27FC236}">
                <a16:creationId xmlns:a16="http://schemas.microsoft.com/office/drawing/2014/main" id="{DE1E4CDC-D090-257C-74E3-229F099EF914}"/>
              </a:ext>
            </a:extLst>
          </p:cNvPr>
          <p:cNvPicPr>
            <a:picLocks noChangeAspect="1"/>
          </p:cNvPicPr>
          <p:nvPr/>
        </p:nvPicPr>
        <p:blipFill>
          <a:blip r:embed="rId2"/>
          <a:stretch>
            <a:fillRect/>
          </a:stretch>
        </p:blipFill>
        <p:spPr>
          <a:xfrm>
            <a:off x="0" y="0"/>
            <a:ext cx="5106686" cy="6858000"/>
          </a:xfrm>
          <a:prstGeom prst="rect">
            <a:avLst/>
          </a:prstGeom>
        </p:spPr>
      </p:pic>
      <p:sp>
        <p:nvSpPr>
          <p:cNvPr id="4" name="ZoneTexte 3">
            <a:extLst>
              <a:ext uri="{FF2B5EF4-FFF2-40B4-BE49-F238E27FC236}">
                <a16:creationId xmlns:a16="http://schemas.microsoft.com/office/drawing/2014/main" id="{6D0999E8-4AE8-1FBA-118C-B438C6196578}"/>
              </a:ext>
            </a:extLst>
          </p:cNvPr>
          <p:cNvSpPr txBox="1"/>
          <p:nvPr/>
        </p:nvSpPr>
        <p:spPr>
          <a:xfrm>
            <a:off x="5002514" y="136525"/>
            <a:ext cx="6965709" cy="769441"/>
          </a:xfrm>
          <a:prstGeom prst="rect">
            <a:avLst/>
          </a:prstGeom>
          <a:noFill/>
        </p:spPr>
        <p:txBody>
          <a:bodyPr wrap="square">
            <a:spAutoFit/>
          </a:bodyPr>
          <a:lstStyle/>
          <a:p>
            <a:r>
              <a:rPr lang="fr-FR" sz="4400" b="1" dirty="0">
                <a:solidFill>
                  <a:srgbClr val="7030A0"/>
                </a:solidFill>
                <a:latin typeface="Century Gothic" panose="020B0502020202020204" pitchFamily="34" charset="0"/>
                <a:ea typeface="ADLaM Display" panose="02010000000000000000" pitchFamily="2" charset="0"/>
                <a:cs typeface="Arial" panose="020B0604020202020204" pitchFamily="34" charset="0"/>
              </a:rPr>
              <a:t>Intelligence artificielle</a:t>
            </a:r>
            <a:endParaRPr lang="fr-SN" sz="4400" b="1" dirty="0">
              <a:solidFill>
                <a:srgbClr val="7030A0"/>
              </a:solidFill>
              <a:latin typeface="Century Gothic" panose="020B0502020202020204" pitchFamily="34" charset="0"/>
              <a:ea typeface="ADLaM Display" panose="02010000000000000000" pitchFamily="2" charset="0"/>
              <a:cs typeface="Arial" panose="020B0604020202020204" pitchFamily="34" charset="0"/>
            </a:endParaRPr>
          </a:p>
        </p:txBody>
      </p:sp>
    </p:spTree>
    <p:extLst>
      <p:ext uri="{BB962C8B-B14F-4D97-AF65-F5344CB8AC3E}">
        <p14:creationId xmlns:p14="http://schemas.microsoft.com/office/powerpoint/2010/main" val="2637682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1E4BF88-90FB-60F5-CA84-2E344149D291}"/>
              </a:ext>
            </a:extLst>
          </p:cNvPr>
          <p:cNvSpPr>
            <a:spLocks noGrp="1"/>
          </p:cNvSpPr>
          <p:nvPr>
            <p:ph type="sldNum" sz="quarter" idx="12"/>
          </p:nvPr>
        </p:nvSpPr>
        <p:spPr/>
        <p:txBody>
          <a:bodyPr/>
          <a:lstStyle/>
          <a:p>
            <a:fld id="{E08D205E-34E0-4D4E-B6CF-D546C54444F4}" type="slidenum">
              <a:rPr lang="en-US" smtClean="0"/>
              <a:t>52</a:t>
            </a:fld>
            <a:endParaRPr lang="en-US"/>
          </a:p>
        </p:txBody>
      </p:sp>
      <p:grpSp>
        <p:nvGrpSpPr>
          <p:cNvPr id="3" name="Groupe 2">
            <a:extLst>
              <a:ext uri="{FF2B5EF4-FFF2-40B4-BE49-F238E27FC236}">
                <a16:creationId xmlns:a16="http://schemas.microsoft.com/office/drawing/2014/main" id="{A1602F5E-B140-4CC4-560C-48B507D246E8}"/>
              </a:ext>
            </a:extLst>
          </p:cNvPr>
          <p:cNvGrpSpPr>
            <a:grpSpLocks noChangeAspect="1"/>
          </p:cNvGrpSpPr>
          <p:nvPr/>
        </p:nvGrpSpPr>
        <p:grpSpPr>
          <a:xfrm>
            <a:off x="195459" y="4270563"/>
            <a:ext cx="11821445" cy="2227029"/>
            <a:chOff x="1058780" y="2359766"/>
            <a:chExt cx="14808468" cy="2789751"/>
          </a:xfrm>
          <a:effectLst>
            <a:outerShdw blurRad="50800" dist="63500" dir="16200000" rotWithShape="0">
              <a:prstClr val="black">
                <a:alpha val="40000"/>
              </a:prstClr>
            </a:outerShdw>
            <a:reflection blurRad="6350" stA="50000" endA="300" endPos="55000" dir="5400000" sy="-100000" algn="bl" rotWithShape="0"/>
          </a:effectLst>
        </p:grpSpPr>
        <p:pic>
          <p:nvPicPr>
            <p:cNvPr id="4" name="Image 3">
              <a:extLst>
                <a:ext uri="{FF2B5EF4-FFF2-40B4-BE49-F238E27FC236}">
                  <a16:creationId xmlns:a16="http://schemas.microsoft.com/office/drawing/2014/main" id="{5E345779-FB28-FD67-EFAC-116DD280026B}"/>
                </a:ext>
              </a:extLst>
            </p:cNvPr>
            <p:cNvPicPr>
              <a:picLocks noChangeAspect="1"/>
            </p:cNvPicPr>
            <p:nvPr/>
          </p:nvPicPr>
          <p:blipFill>
            <a:blip r:embed="rId2"/>
            <a:srcRect l="76543" t="5452" r="3266" b="24087"/>
            <a:stretch>
              <a:fillRect/>
            </a:stretch>
          </p:blipFill>
          <p:spPr>
            <a:xfrm>
              <a:off x="12459905" y="2359766"/>
              <a:ext cx="3407343" cy="2772076"/>
            </a:xfrm>
            <a:custGeom>
              <a:avLst/>
              <a:gdLst>
                <a:gd name="connsiteX0" fmla="*/ 0 w 3407343"/>
                <a:gd name="connsiteY0" fmla="*/ 0 h 2772076"/>
                <a:gd name="connsiteX1" fmla="*/ 3407343 w 3407343"/>
                <a:gd name="connsiteY1" fmla="*/ 0 h 2772076"/>
                <a:gd name="connsiteX2" fmla="*/ 3407343 w 3407343"/>
                <a:gd name="connsiteY2" fmla="*/ 2772076 h 2772076"/>
                <a:gd name="connsiteX3" fmla="*/ 0 w 3407343"/>
                <a:gd name="connsiteY3" fmla="*/ 2772076 h 2772076"/>
                <a:gd name="connsiteX4" fmla="*/ 0 w 3407343"/>
                <a:gd name="connsiteY4" fmla="*/ 0 h 2772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43" h="2772076">
                  <a:moveTo>
                    <a:pt x="0" y="0"/>
                  </a:moveTo>
                  <a:lnTo>
                    <a:pt x="3407343" y="0"/>
                  </a:lnTo>
                  <a:lnTo>
                    <a:pt x="3407343" y="2772076"/>
                  </a:lnTo>
                  <a:lnTo>
                    <a:pt x="0" y="2772076"/>
                  </a:lnTo>
                  <a:lnTo>
                    <a:pt x="0" y="0"/>
                  </a:lnTo>
                  <a:close/>
                </a:path>
              </a:pathLst>
            </a:custGeom>
          </p:spPr>
        </p:pic>
        <p:pic>
          <p:nvPicPr>
            <p:cNvPr id="5" name="Image 4">
              <a:extLst>
                <a:ext uri="{FF2B5EF4-FFF2-40B4-BE49-F238E27FC236}">
                  <a16:creationId xmlns:a16="http://schemas.microsoft.com/office/drawing/2014/main" id="{7FB49291-614E-C4A2-B8A4-833AB36CBFF0}"/>
                </a:ext>
              </a:extLst>
            </p:cNvPr>
            <p:cNvPicPr>
              <a:picLocks noChangeAspect="1"/>
            </p:cNvPicPr>
            <p:nvPr/>
          </p:nvPicPr>
          <p:blipFill>
            <a:blip r:embed="rId2"/>
            <a:srcRect l="8983" t="5901" r="70826" b="23638"/>
            <a:stretch>
              <a:fillRect/>
            </a:stretch>
          </p:blipFill>
          <p:spPr>
            <a:xfrm>
              <a:off x="1058780" y="2377440"/>
              <a:ext cx="3407343" cy="2772076"/>
            </a:xfrm>
            <a:custGeom>
              <a:avLst/>
              <a:gdLst>
                <a:gd name="connsiteX0" fmla="*/ 0 w 3407343"/>
                <a:gd name="connsiteY0" fmla="*/ 0 h 2772076"/>
                <a:gd name="connsiteX1" fmla="*/ 3407343 w 3407343"/>
                <a:gd name="connsiteY1" fmla="*/ 0 h 2772076"/>
                <a:gd name="connsiteX2" fmla="*/ 3407343 w 3407343"/>
                <a:gd name="connsiteY2" fmla="*/ 2772076 h 2772076"/>
                <a:gd name="connsiteX3" fmla="*/ 0 w 3407343"/>
                <a:gd name="connsiteY3" fmla="*/ 2772076 h 2772076"/>
                <a:gd name="connsiteX4" fmla="*/ 0 w 3407343"/>
                <a:gd name="connsiteY4" fmla="*/ 0 h 2772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43" h="2772076">
                  <a:moveTo>
                    <a:pt x="0" y="0"/>
                  </a:moveTo>
                  <a:lnTo>
                    <a:pt x="3407343" y="0"/>
                  </a:lnTo>
                  <a:lnTo>
                    <a:pt x="3407343" y="2772076"/>
                  </a:lnTo>
                  <a:lnTo>
                    <a:pt x="0" y="2772076"/>
                  </a:lnTo>
                  <a:lnTo>
                    <a:pt x="0" y="0"/>
                  </a:lnTo>
                  <a:close/>
                </a:path>
              </a:pathLst>
            </a:custGeom>
          </p:spPr>
        </p:pic>
        <p:pic>
          <p:nvPicPr>
            <p:cNvPr id="6" name="Image 5">
              <a:extLst>
                <a:ext uri="{FF2B5EF4-FFF2-40B4-BE49-F238E27FC236}">
                  <a16:creationId xmlns:a16="http://schemas.microsoft.com/office/drawing/2014/main" id="{AC4DA35A-1389-DA47-1FC0-5D055FFB2C81}"/>
                </a:ext>
              </a:extLst>
            </p:cNvPr>
            <p:cNvPicPr>
              <a:picLocks noChangeAspect="1"/>
            </p:cNvPicPr>
            <p:nvPr/>
          </p:nvPicPr>
          <p:blipFill>
            <a:blip r:embed="rId2"/>
            <a:srcRect l="31503" t="5901" r="48306" b="23638"/>
            <a:stretch>
              <a:fillRect/>
            </a:stretch>
          </p:blipFill>
          <p:spPr>
            <a:xfrm>
              <a:off x="4859155" y="2377440"/>
              <a:ext cx="3407343" cy="2772076"/>
            </a:xfrm>
            <a:custGeom>
              <a:avLst/>
              <a:gdLst>
                <a:gd name="connsiteX0" fmla="*/ 0 w 3407343"/>
                <a:gd name="connsiteY0" fmla="*/ 0 h 2772076"/>
                <a:gd name="connsiteX1" fmla="*/ 3407343 w 3407343"/>
                <a:gd name="connsiteY1" fmla="*/ 0 h 2772076"/>
                <a:gd name="connsiteX2" fmla="*/ 3407343 w 3407343"/>
                <a:gd name="connsiteY2" fmla="*/ 2772076 h 2772076"/>
                <a:gd name="connsiteX3" fmla="*/ 0 w 3407343"/>
                <a:gd name="connsiteY3" fmla="*/ 2772076 h 2772076"/>
                <a:gd name="connsiteX4" fmla="*/ 0 w 3407343"/>
                <a:gd name="connsiteY4" fmla="*/ 0 h 2772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43" h="2772076">
                  <a:moveTo>
                    <a:pt x="0" y="0"/>
                  </a:moveTo>
                  <a:lnTo>
                    <a:pt x="3407343" y="0"/>
                  </a:lnTo>
                  <a:lnTo>
                    <a:pt x="3407343" y="2772076"/>
                  </a:lnTo>
                  <a:lnTo>
                    <a:pt x="0" y="2772076"/>
                  </a:lnTo>
                  <a:lnTo>
                    <a:pt x="0" y="0"/>
                  </a:lnTo>
                  <a:close/>
                </a:path>
              </a:pathLst>
            </a:custGeom>
          </p:spPr>
        </p:pic>
        <p:pic>
          <p:nvPicPr>
            <p:cNvPr id="7" name="Image 6">
              <a:extLst>
                <a:ext uri="{FF2B5EF4-FFF2-40B4-BE49-F238E27FC236}">
                  <a16:creationId xmlns:a16="http://schemas.microsoft.com/office/drawing/2014/main" id="{43352BE5-D816-C0DA-5610-8120C722CEB8}"/>
                </a:ext>
              </a:extLst>
            </p:cNvPr>
            <p:cNvPicPr>
              <a:picLocks noChangeAspect="1"/>
            </p:cNvPicPr>
            <p:nvPr/>
          </p:nvPicPr>
          <p:blipFill>
            <a:blip r:embed="rId2"/>
            <a:srcRect l="54023" t="11489" r="25786" b="23638"/>
            <a:stretch>
              <a:fillRect/>
            </a:stretch>
          </p:blipFill>
          <p:spPr>
            <a:xfrm>
              <a:off x="8659530" y="2597266"/>
              <a:ext cx="3407343" cy="2552251"/>
            </a:xfrm>
            <a:custGeom>
              <a:avLst/>
              <a:gdLst>
                <a:gd name="connsiteX0" fmla="*/ 0 w 3407343"/>
                <a:gd name="connsiteY0" fmla="*/ 0 h 2552251"/>
                <a:gd name="connsiteX1" fmla="*/ 3407343 w 3407343"/>
                <a:gd name="connsiteY1" fmla="*/ 0 h 2552251"/>
                <a:gd name="connsiteX2" fmla="*/ 3407343 w 3407343"/>
                <a:gd name="connsiteY2" fmla="*/ 2552251 h 2552251"/>
                <a:gd name="connsiteX3" fmla="*/ 0 w 3407343"/>
                <a:gd name="connsiteY3" fmla="*/ 2552251 h 2552251"/>
                <a:gd name="connsiteX4" fmla="*/ 0 w 3407343"/>
                <a:gd name="connsiteY4" fmla="*/ 0 h 255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43" h="2552251">
                  <a:moveTo>
                    <a:pt x="0" y="0"/>
                  </a:moveTo>
                  <a:lnTo>
                    <a:pt x="3407343" y="0"/>
                  </a:lnTo>
                  <a:lnTo>
                    <a:pt x="3407343" y="2552251"/>
                  </a:lnTo>
                  <a:lnTo>
                    <a:pt x="0" y="2552251"/>
                  </a:lnTo>
                  <a:lnTo>
                    <a:pt x="0" y="0"/>
                  </a:lnTo>
                  <a:close/>
                </a:path>
              </a:pathLst>
            </a:custGeom>
          </p:spPr>
        </p:pic>
      </p:grpSp>
      <p:sp>
        <p:nvSpPr>
          <p:cNvPr id="8" name="Rectangle : coins arrondis 7">
            <a:extLst>
              <a:ext uri="{FF2B5EF4-FFF2-40B4-BE49-F238E27FC236}">
                <a16:creationId xmlns:a16="http://schemas.microsoft.com/office/drawing/2014/main" id="{4D865319-65D5-9E7E-7048-466499DD3090}"/>
              </a:ext>
            </a:extLst>
          </p:cNvPr>
          <p:cNvSpPr/>
          <p:nvPr/>
        </p:nvSpPr>
        <p:spPr>
          <a:xfrm>
            <a:off x="302864" y="3507088"/>
            <a:ext cx="2214881" cy="396000"/>
          </a:xfrm>
          <a:prstGeom prst="roundRect">
            <a:avLst>
              <a:gd name="adj" fmla="val 50000"/>
            </a:avLst>
          </a:prstGeom>
          <a:solidFill>
            <a:schemeClr val="bg2">
              <a:lumMod val="1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SN" dirty="0"/>
              <a:t>Col normal </a:t>
            </a:r>
          </a:p>
        </p:txBody>
      </p:sp>
      <p:sp>
        <p:nvSpPr>
          <p:cNvPr id="9" name="Rectangle : coins arrondis 8">
            <a:extLst>
              <a:ext uri="{FF2B5EF4-FFF2-40B4-BE49-F238E27FC236}">
                <a16:creationId xmlns:a16="http://schemas.microsoft.com/office/drawing/2014/main" id="{34CFE3FD-56D8-C5B9-CC9F-D0101FC96A21}"/>
              </a:ext>
            </a:extLst>
          </p:cNvPr>
          <p:cNvSpPr/>
          <p:nvPr/>
        </p:nvSpPr>
        <p:spPr>
          <a:xfrm>
            <a:off x="3105867" y="3507088"/>
            <a:ext cx="2214881" cy="396000"/>
          </a:xfrm>
          <a:prstGeom prst="roundRect">
            <a:avLst>
              <a:gd name="adj" fmla="val 50000"/>
            </a:avLst>
          </a:prstGeom>
          <a:solidFill>
            <a:schemeClr val="bg2">
              <a:lumMod val="1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SN" dirty="0"/>
              <a:t>IVA positive  </a:t>
            </a:r>
          </a:p>
        </p:txBody>
      </p:sp>
      <p:sp>
        <p:nvSpPr>
          <p:cNvPr id="10" name="Rectangle : coins arrondis 9">
            <a:extLst>
              <a:ext uri="{FF2B5EF4-FFF2-40B4-BE49-F238E27FC236}">
                <a16:creationId xmlns:a16="http://schemas.microsoft.com/office/drawing/2014/main" id="{084E572A-8F67-D956-86E7-A2FA1CEF780B}"/>
              </a:ext>
            </a:extLst>
          </p:cNvPr>
          <p:cNvSpPr/>
          <p:nvPr/>
        </p:nvSpPr>
        <p:spPr>
          <a:xfrm>
            <a:off x="6395719" y="3507088"/>
            <a:ext cx="2214881" cy="396000"/>
          </a:xfrm>
          <a:prstGeom prst="roundRect">
            <a:avLst>
              <a:gd name="adj" fmla="val 50000"/>
            </a:avLst>
          </a:prstGeom>
          <a:solidFill>
            <a:schemeClr val="bg2">
              <a:lumMod val="1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SN" dirty="0"/>
              <a:t>Polype  </a:t>
            </a:r>
          </a:p>
        </p:txBody>
      </p:sp>
      <p:sp>
        <p:nvSpPr>
          <p:cNvPr id="11" name="Rectangle : coins arrondis 10">
            <a:extLst>
              <a:ext uri="{FF2B5EF4-FFF2-40B4-BE49-F238E27FC236}">
                <a16:creationId xmlns:a16="http://schemas.microsoft.com/office/drawing/2014/main" id="{10E26A22-2259-F80E-D60F-5106CB8D7247}"/>
              </a:ext>
            </a:extLst>
          </p:cNvPr>
          <p:cNvSpPr/>
          <p:nvPr/>
        </p:nvSpPr>
        <p:spPr>
          <a:xfrm>
            <a:off x="9296858" y="3636570"/>
            <a:ext cx="2214881" cy="396000"/>
          </a:xfrm>
          <a:prstGeom prst="roundRect">
            <a:avLst>
              <a:gd name="adj" fmla="val 50000"/>
            </a:avLst>
          </a:prstGeom>
          <a:solidFill>
            <a:schemeClr val="bg2">
              <a:lumMod val="1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SN" dirty="0"/>
              <a:t>Suspicion de cancer  </a:t>
            </a:r>
          </a:p>
        </p:txBody>
      </p:sp>
      <p:sp>
        <p:nvSpPr>
          <p:cNvPr id="12" name="ZoneTexte 11">
            <a:extLst>
              <a:ext uri="{FF2B5EF4-FFF2-40B4-BE49-F238E27FC236}">
                <a16:creationId xmlns:a16="http://schemas.microsoft.com/office/drawing/2014/main" id="{CE25D57B-DC03-4AE7-E19F-A63C6A1121CC}"/>
              </a:ext>
            </a:extLst>
          </p:cNvPr>
          <p:cNvSpPr txBox="1"/>
          <p:nvPr/>
        </p:nvSpPr>
        <p:spPr>
          <a:xfrm>
            <a:off x="195460" y="2371799"/>
            <a:ext cx="11657016" cy="923330"/>
          </a:xfrm>
          <a:prstGeom prst="rect">
            <a:avLst/>
          </a:prstGeom>
          <a:noFill/>
        </p:spPr>
        <p:txBody>
          <a:bodyPr wrap="square">
            <a:spAutoFit/>
          </a:bodyPr>
          <a:lstStyle/>
          <a:p>
            <a:pPr marL="285750" indent="-285750" algn="just">
              <a:buFont typeface="Arial" panose="020B0604020202020204" pitchFamily="34" charset="0"/>
              <a:buChar char="•"/>
            </a:pPr>
            <a:r>
              <a:rPr lang="fr-FR" sz="1800" dirty="0">
                <a:latin typeface="Fira Sans Extra Condensed" panose="020B0503050000020004" pitchFamily="34" charset="0"/>
              </a:rPr>
              <a:t>les images </a:t>
            </a:r>
            <a:r>
              <a:rPr lang="fr-FR" sz="1800" dirty="0" err="1">
                <a:latin typeface="Fira Sans Extra Condensed" panose="020B0503050000020004" pitchFamily="34" charset="0"/>
              </a:rPr>
              <a:t>colposcopiques</a:t>
            </a:r>
            <a:r>
              <a:rPr lang="fr-FR" sz="1800" dirty="0">
                <a:latin typeface="Fira Sans Extra Condensed" panose="020B0503050000020004" pitchFamily="34" charset="0"/>
              </a:rPr>
              <a:t> collectées ont été étiquetées en différentes catégories : col normal, col anormal, polype, et suspicion de cancer. Ces annotations permettent au modèle d'apprendre à différencier les différents types de lésions cervicales et à améliorer la précision du dépistage du cancer.</a:t>
            </a:r>
          </a:p>
        </p:txBody>
      </p:sp>
      <p:sp>
        <p:nvSpPr>
          <p:cNvPr id="13" name="ZoneTexte 12">
            <a:extLst>
              <a:ext uri="{FF2B5EF4-FFF2-40B4-BE49-F238E27FC236}">
                <a16:creationId xmlns:a16="http://schemas.microsoft.com/office/drawing/2014/main" id="{9B123424-4C49-4CAF-783A-FB8CF11B2431}"/>
              </a:ext>
            </a:extLst>
          </p:cNvPr>
          <p:cNvSpPr txBox="1"/>
          <p:nvPr/>
        </p:nvSpPr>
        <p:spPr>
          <a:xfrm>
            <a:off x="195459" y="1622028"/>
            <a:ext cx="11657017" cy="646331"/>
          </a:xfrm>
          <a:prstGeom prst="rect">
            <a:avLst/>
          </a:prstGeom>
          <a:noFill/>
        </p:spPr>
        <p:txBody>
          <a:bodyPr wrap="square">
            <a:spAutoFit/>
          </a:bodyPr>
          <a:lstStyle/>
          <a:p>
            <a:pPr marL="285750" indent="-285750" algn="just">
              <a:buFont typeface="Arial" panose="020B0604020202020204" pitchFamily="34" charset="0"/>
              <a:buChar char="•"/>
            </a:pPr>
            <a:r>
              <a:rPr lang="fr-FR" sz="1800" dirty="0">
                <a:latin typeface="Fira Sans Extra Condensed" panose="020B0503050000020004" pitchFamily="34" charset="0"/>
              </a:rPr>
              <a:t>Les données ont été collectées auprès du centre de santé Nabil </a:t>
            </a:r>
            <a:r>
              <a:rPr lang="fr-FR" sz="1800" dirty="0" err="1">
                <a:latin typeface="Fira Sans Extra Condensed" panose="020B0503050000020004" pitchFamily="34" charset="0"/>
              </a:rPr>
              <a:t>Choucair</a:t>
            </a:r>
            <a:r>
              <a:rPr lang="fr-FR" sz="1800" dirty="0">
                <a:latin typeface="Fira Sans Extra Condensed" panose="020B0503050000020004" pitchFamily="34" charset="0"/>
              </a:rPr>
              <a:t> à Dakar. Elles incluent des images </a:t>
            </a:r>
            <a:r>
              <a:rPr lang="fr-FR" sz="1800" dirty="0" err="1">
                <a:latin typeface="Fira Sans Extra Condensed" panose="020B0503050000020004" pitchFamily="34" charset="0"/>
              </a:rPr>
              <a:t>colposcopiques</a:t>
            </a:r>
            <a:r>
              <a:rPr lang="fr-FR" sz="1800" dirty="0">
                <a:latin typeface="Fira Sans Extra Condensed" panose="020B0503050000020004" pitchFamily="34" charset="0"/>
              </a:rPr>
              <a:t> annotées représentant différents stades de lésions du col de l'utérus.</a:t>
            </a:r>
          </a:p>
        </p:txBody>
      </p:sp>
      <p:sp>
        <p:nvSpPr>
          <p:cNvPr id="14" name="ZoneTexte 13">
            <a:extLst>
              <a:ext uri="{FF2B5EF4-FFF2-40B4-BE49-F238E27FC236}">
                <a16:creationId xmlns:a16="http://schemas.microsoft.com/office/drawing/2014/main" id="{45B224A9-A81B-0332-4F96-355106DB747D}"/>
              </a:ext>
            </a:extLst>
          </p:cNvPr>
          <p:cNvSpPr txBox="1"/>
          <p:nvPr/>
        </p:nvSpPr>
        <p:spPr>
          <a:xfrm>
            <a:off x="302864" y="1168975"/>
            <a:ext cx="6604708" cy="369332"/>
          </a:xfrm>
          <a:prstGeom prst="rect">
            <a:avLst/>
          </a:prstGeom>
          <a:noFill/>
        </p:spPr>
        <p:txBody>
          <a:bodyPr wrap="square">
            <a:spAutoFit/>
          </a:bodyPr>
          <a:lstStyle/>
          <a:p>
            <a:r>
              <a:rPr lang="fr-FR" sz="1800" dirty="0">
                <a:latin typeface="Fira Sans Extra Condensed" panose="020B0503050000020004" pitchFamily="34" charset="0"/>
              </a:rPr>
              <a:t>Collecte </a:t>
            </a:r>
            <a:r>
              <a:rPr lang="fr-FR" sz="1800" dirty="0" err="1">
                <a:latin typeface="Fira Sans Extra Condensed" panose="020B0503050000020004" pitchFamily="34" charset="0"/>
              </a:rPr>
              <a:t>éttiquettage</a:t>
            </a:r>
            <a:endParaRPr lang="fr-FR" sz="1800" dirty="0">
              <a:latin typeface="Fira Sans Extra Condensed" panose="020B0503050000020004" pitchFamily="34" charset="0"/>
            </a:endParaRPr>
          </a:p>
        </p:txBody>
      </p:sp>
      <p:sp>
        <p:nvSpPr>
          <p:cNvPr id="15" name="ZoneTexte 14">
            <a:extLst>
              <a:ext uri="{FF2B5EF4-FFF2-40B4-BE49-F238E27FC236}">
                <a16:creationId xmlns:a16="http://schemas.microsoft.com/office/drawing/2014/main" id="{4F74B6D1-BCE0-BDC5-685D-2B4FF17EEE27}"/>
              </a:ext>
            </a:extLst>
          </p:cNvPr>
          <p:cNvSpPr txBox="1"/>
          <p:nvPr/>
        </p:nvSpPr>
        <p:spPr>
          <a:xfrm>
            <a:off x="81023" y="-36906"/>
            <a:ext cx="12110977" cy="769441"/>
          </a:xfrm>
          <a:prstGeom prst="rect">
            <a:avLst/>
          </a:prstGeom>
          <a:noFill/>
        </p:spPr>
        <p:txBody>
          <a:bodyPr wrap="square">
            <a:spAutoFit/>
          </a:bodyPr>
          <a:lstStyle/>
          <a:p>
            <a:r>
              <a:rPr lang="fr-FR" sz="4400" b="1" dirty="0">
                <a:solidFill>
                  <a:srgbClr val="7030A0"/>
                </a:solidFill>
                <a:latin typeface="Century Gothic" panose="020B0502020202020204" pitchFamily="34" charset="0"/>
                <a:ea typeface="ADLaM Display" panose="02010000000000000000" pitchFamily="2" charset="0"/>
                <a:cs typeface="Arial" panose="020B0604020202020204" pitchFamily="34" charset="0"/>
              </a:rPr>
              <a:t>Intelligence artificielle</a:t>
            </a:r>
            <a:endParaRPr lang="fr-SN" sz="4400" b="1" dirty="0">
              <a:solidFill>
                <a:srgbClr val="7030A0"/>
              </a:solidFill>
              <a:latin typeface="Century Gothic" panose="020B0502020202020204" pitchFamily="34" charset="0"/>
              <a:ea typeface="ADLaM Display" panose="02010000000000000000" pitchFamily="2" charset="0"/>
              <a:cs typeface="Arial" panose="020B0604020202020204" pitchFamily="34" charset="0"/>
            </a:endParaRPr>
          </a:p>
        </p:txBody>
      </p:sp>
    </p:spTree>
    <p:extLst>
      <p:ext uri="{BB962C8B-B14F-4D97-AF65-F5344CB8AC3E}">
        <p14:creationId xmlns:p14="http://schemas.microsoft.com/office/powerpoint/2010/main" val="70528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71463" y="1026820"/>
            <a:ext cx="11623530" cy="4035015"/>
          </a:xfrm>
          <a:prstGeom prst="rect">
            <a:avLst/>
          </a:prstGeom>
          <a:noFill/>
        </p:spPr>
        <p:txBody>
          <a:bodyPr wrap="square" rtlCol="0">
            <a:spAutoFit/>
          </a:bodyPr>
          <a:lstStyle/>
          <a:p>
            <a:pPr algn="just">
              <a:lnSpc>
                <a:spcPct val="300000"/>
              </a:lnSpc>
              <a:spcAft>
                <a:spcPts val="1200"/>
              </a:spcAft>
              <a:buClr>
                <a:srgbClr val="FE5E55"/>
              </a:buClr>
            </a:pPr>
            <a:r>
              <a:rPr lang="fr-FR" sz="2800" dirty="0">
                <a:latin typeface="Arial Narrow" panose="020B0606020202030204" pitchFamily="34" charset="0"/>
                <a:cs typeface="Segoe UI" panose="020B0502040204020203" pitchFamily="34" charset="0"/>
              </a:rPr>
              <a:t>- Rattrapage 12-26 ans</a:t>
            </a:r>
          </a:p>
          <a:p>
            <a:pPr algn="just">
              <a:lnSpc>
                <a:spcPct val="300000"/>
              </a:lnSpc>
              <a:spcAft>
                <a:spcPts val="1200"/>
              </a:spcAft>
              <a:buClr>
                <a:srgbClr val="FE5E55"/>
              </a:buClr>
            </a:pPr>
            <a:r>
              <a:rPr lang="fr-FR" sz="2800" dirty="0">
                <a:latin typeface="Arial Narrow" panose="020B0606020202030204" pitchFamily="34" charset="0"/>
                <a:cs typeface="Segoe UI" panose="020B0502040204020203" pitchFamily="34" charset="0"/>
              </a:rPr>
              <a:t>- Vaccination des garçons</a:t>
            </a:r>
          </a:p>
          <a:p>
            <a:pPr algn="just">
              <a:lnSpc>
                <a:spcPct val="300000"/>
              </a:lnSpc>
              <a:spcAft>
                <a:spcPts val="1200"/>
              </a:spcAft>
              <a:buClr>
                <a:srgbClr val="FE5E55"/>
              </a:buClr>
            </a:pPr>
            <a:r>
              <a:rPr lang="fr-FR" sz="2800" dirty="0">
                <a:latin typeface="Arial Narrow" panose="020B0606020202030204" pitchFamily="34" charset="0"/>
                <a:cs typeface="Segoe UI" panose="020B0502040204020203" pitchFamily="34" charset="0"/>
              </a:rPr>
              <a:t>- Vaccination des groupes vulnérables </a:t>
            </a:r>
            <a:r>
              <a:rPr lang="fr-FR" sz="2400" dirty="0">
                <a:latin typeface="Arial Narrow" panose="020B0606020202030204" pitchFamily="34" charset="0"/>
                <a:cs typeface="Segoe UI" panose="020B0502040204020203" pitchFamily="34" charset="0"/>
              </a:rPr>
              <a:t>.</a:t>
            </a:r>
            <a:endParaRPr lang="fr-FR" sz="2400" b="1" dirty="0">
              <a:solidFill>
                <a:srgbClr val="7030A0"/>
              </a:solidFill>
              <a:latin typeface="Arial Narrow" panose="020B060602020203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53</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38709" y="80227"/>
            <a:ext cx="9827170" cy="553998"/>
          </a:xfrm>
          <a:prstGeom prst="rect">
            <a:avLst/>
          </a:prstGeom>
          <a:noFill/>
        </p:spPr>
        <p:txBody>
          <a:bodyPr wrap="square" lIns="0" tIns="0" rIns="0" bIns="0" rtlCol="0" anchor="ctr">
            <a:spAutoFit/>
          </a:bodyPr>
          <a:lstStyle/>
          <a:p>
            <a:r>
              <a:rPr lang="fr-FR" sz="3600" b="1" dirty="0">
                <a:solidFill>
                  <a:srgbClr val="7030A0"/>
                </a:solidFill>
                <a:latin typeface="+mj-lt"/>
              </a:rPr>
              <a:t>Vaccination contre le cancer du col utérin </a:t>
            </a:r>
            <a:endParaRPr lang="id-ID" sz="36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2" name="Image 1">
            <a:extLst>
              <a:ext uri="{FF2B5EF4-FFF2-40B4-BE49-F238E27FC236}">
                <a16:creationId xmlns:a16="http://schemas.microsoft.com/office/drawing/2014/main" id="{0A4D0AC6-957E-88F2-5085-0A8675C6EADE}"/>
              </a:ext>
            </a:extLst>
          </p:cNvPr>
          <p:cNvPicPr>
            <a:picLocks noChangeAspect="1"/>
          </p:cNvPicPr>
          <p:nvPr/>
        </p:nvPicPr>
        <p:blipFill>
          <a:blip r:embed="rId3"/>
          <a:stretch>
            <a:fillRect/>
          </a:stretch>
        </p:blipFill>
        <p:spPr>
          <a:xfrm>
            <a:off x="5289630" y="766896"/>
            <a:ext cx="6809096" cy="5532640"/>
          </a:xfrm>
          <a:prstGeom prst="rect">
            <a:avLst/>
          </a:prstGeom>
        </p:spPr>
      </p:pic>
    </p:spTree>
    <p:extLst>
      <p:ext uri="{BB962C8B-B14F-4D97-AF65-F5344CB8AC3E}">
        <p14:creationId xmlns:p14="http://schemas.microsoft.com/office/powerpoint/2010/main" val="612216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p:nvPr/>
        </p:nvSpPr>
        <p:spPr>
          <a:xfrm>
            <a:off x="3531546" y="6983"/>
            <a:ext cx="5143424" cy="1459589"/>
          </a:xfrm>
          <a:prstGeom prst="rect">
            <a:avLst/>
          </a:prstGeom>
          <a:solidFill>
            <a:schemeClr val="lt1"/>
          </a:solidFill>
          <a:ln>
            <a:noFill/>
          </a:ln>
        </p:spPr>
        <p:txBody>
          <a:bodyPr spcFirstLastPara="1" wrap="square" lIns="21209" tIns="21209" rIns="21209" bIns="21209" anchor="ctr" anchorCtr="0">
            <a:noAutofit/>
          </a:bodyPr>
          <a:lstStyle/>
          <a:p>
            <a:pPr algn="ctr"/>
            <a:endParaRPr sz="317"/>
          </a:p>
        </p:txBody>
      </p:sp>
      <p:sp>
        <p:nvSpPr>
          <p:cNvPr id="101" name="Google Shape;101;p25"/>
          <p:cNvSpPr/>
          <p:nvPr/>
        </p:nvSpPr>
        <p:spPr>
          <a:xfrm>
            <a:off x="3524345" y="1489453"/>
            <a:ext cx="5143424" cy="1375675"/>
          </a:xfrm>
          <a:prstGeom prst="rect">
            <a:avLst/>
          </a:prstGeom>
          <a:solidFill>
            <a:srgbClr val="6F357F">
              <a:alpha val="69804"/>
            </a:srgbClr>
          </a:solidFill>
          <a:ln w="9525" cap="flat" cmpd="sng">
            <a:solidFill>
              <a:srgbClr val="6F357F"/>
            </a:solidFill>
            <a:prstDash val="solid"/>
            <a:round/>
            <a:headEnd type="none" w="sm" len="sm"/>
            <a:tailEnd type="none" w="sm" len="sm"/>
          </a:ln>
        </p:spPr>
        <p:txBody>
          <a:bodyPr spcFirstLastPara="1" wrap="square" lIns="21209" tIns="21209" rIns="21209" bIns="21209" anchor="ctr" anchorCtr="0">
            <a:noAutofit/>
          </a:bodyPr>
          <a:lstStyle/>
          <a:p>
            <a:pPr algn="ctr"/>
            <a:endParaRPr sz="317"/>
          </a:p>
        </p:txBody>
      </p:sp>
      <p:sp>
        <p:nvSpPr>
          <p:cNvPr id="102" name="Google Shape;102;p25"/>
          <p:cNvSpPr txBox="1"/>
          <p:nvPr/>
        </p:nvSpPr>
        <p:spPr>
          <a:xfrm>
            <a:off x="4742209" y="684337"/>
            <a:ext cx="2707727" cy="446906"/>
          </a:xfrm>
          <a:prstGeom prst="rect">
            <a:avLst/>
          </a:prstGeom>
          <a:noFill/>
          <a:ln>
            <a:noFill/>
          </a:ln>
        </p:spPr>
        <p:txBody>
          <a:bodyPr spcFirstLastPara="1" wrap="square" lIns="21209" tIns="21209" rIns="21209" bIns="21209" anchor="t" anchorCtr="0">
            <a:noAutofit/>
          </a:bodyPr>
          <a:lstStyle/>
          <a:p>
            <a:pPr algn="ctr"/>
            <a:r>
              <a:rPr lang="en" sz="3476" b="1" dirty="0">
                <a:solidFill>
                  <a:schemeClr val="lt1"/>
                </a:solidFill>
                <a:latin typeface="Helvetica Neue"/>
                <a:ea typeface="Helvetica Neue"/>
                <a:cs typeface="Helvetica Neue"/>
                <a:sym typeface="Helvetica Neue"/>
              </a:rPr>
              <a:t>HAPPI IPV</a:t>
            </a:r>
            <a:endParaRPr sz="1492" b="1" dirty="0">
              <a:solidFill>
                <a:schemeClr val="lt1"/>
              </a:solidFill>
              <a:latin typeface="Helvetica Neue"/>
              <a:ea typeface="Helvetica Neue"/>
              <a:cs typeface="Helvetica Neue"/>
              <a:sym typeface="Helvetica Neue"/>
            </a:endParaRPr>
          </a:p>
        </p:txBody>
      </p:sp>
      <p:sp>
        <p:nvSpPr>
          <p:cNvPr id="103" name="Google Shape;103;p25"/>
          <p:cNvSpPr txBox="1"/>
          <p:nvPr/>
        </p:nvSpPr>
        <p:spPr>
          <a:xfrm>
            <a:off x="4771037" y="1114058"/>
            <a:ext cx="2650054" cy="272447"/>
          </a:xfrm>
          <a:prstGeom prst="rect">
            <a:avLst/>
          </a:prstGeom>
          <a:noFill/>
          <a:ln>
            <a:noFill/>
          </a:ln>
        </p:spPr>
        <p:txBody>
          <a:bodyPr spcFirstLastPara="1" wrap="square" lIns="21209" tIns="21209" rIns="21209" bIns="21209" anchor="t" anchorCtr="0">
            <a:spAutoFit/>
          </a:bodyPr>
          <a:lstStyle/>
          <a:p>
            <a:pPr algn="ctr"/>
            <a:r>
              <a:rPr lang="en" sz="1492" b="1">
                <a:solidFill>
                  <a:schemeClr val="lt1"/>
                </a:solidFill>
                <a:latin typeface="Helvetica Neue"/>
                <a:ea typeface="Helvetica Neue"/>
                <a:cs typeface="Helvetica Neue"/>
                <a:sym typeface="Helvetica Neue"/>
              </a:rPr>
              <a:t>CONFERENCE ABSTRACT</a:t>
            </a:r>
            <a:endParaRPr sz="317"/>
          </a:p>
        </p:txBody>
      </p:sp>
      <p:sp>
        <p:nvSpPr>
          <p:cNvPr id="116" name="Google Shape;116;p25"/>
          <p:cNvSpPr txBox="1"/>
          <p:nvPr/>
        </p:nvSpPr>
        <p:spPr>
          <a:xfrm>
            <a:off x="3531546" y="1577056"/>
            <a:ext cx="5128909" cy="1268737"/>
          </a:xfrm>
          <a:prstGeom prst="rect">
            <a:avLst/>
          </a:prstGeom>
          <a:noFill/>
          <a:ln>
            <a:noFill/>
          </a:ln>
        </p:spPr>
        <p:txBody>
          <a:bodyPr spcFirstLastPara="1" wrap="square" lIns="21209" tIns="21209" rIns="21209" bIns="21209" anchor="t" anchorCtr="0">
            <a:noAutofit/>
          </a:bodyPr>
          <a:lstStyle/>
          <a:p>
            <a:r>
              <a:rPr lang="en-US" sz="1047" b="1" dirty="0">
                <a:solidFill>
                  <a:schemeClr val="bg1"/>
                </a:solidFill>
                <a:latin typeface="Times New Roman" panose="02020603050405020304" pitchFamily="18" charset="0"/>
                <a:ea typeface="Times New Roman" panose="02020603050405020304" pitchFamily="18" charset="0"/>
              </a:rPr>
              <a:t>O GASSAMA </a:t>
            </a:r>
            <a:r>
              <a:rPr lang="en-US" sz="1047" b="1" baseline="30000" dirty="0">
                <a:solidFill>
                  <a:schemeClr val="bg1"/>
                </a:solidFill>
                <a:latin typeface="Times New Roman" panose="02020603050405020304" pitchFamily="18" charset="0"/>
                <a:ea typeface="Times New Roman" panose="02020603050405020304" pitchFamily="18" charset="0"/>
              </a:rPr>
              <a:t>1, </a:t>
            </a:r>
            <a:r>
              <a:rPr lang="en-US" sz="1047" b="1" dirty="0">
                <a:solidFill>
                  <a:schemeClr val="bg1"/>
                </a:solidFill>
                <a:latin typeface="Times New Roman" panose="02020603050405020304" pitchFamily="18" charset="0"/>
                <a:ea typeface="Times New Roman" panose="02020603050405020304" pitchFamily="18" charset="0"/>
              </a:rPr>
              <a:t>O SADIO </a:t>
            </a:r>
            <a:r>
              <a:rPr lang="en-US" sz="1047" b="1" baseline="30000" dirty="0">
                <a:solidFill>
                  <a:schemeClr val="bg1"/>
                </a:solidFill>
                <a:latin typeface="Times New Roman" panose="02020603050405020304" pitchFamily="18" charset="0"/>
                <a:ea typeface="Times New Roman" panose="02020603050405020304" pitchFamily="18" charset="0"/>
              </a:rPr>
              <a:t>2,</a:t>
            </a:r>
            <a:r>
              <a:rPr lang="en-US" sz="1047" b="1" dirty="0">
                <a:solidFill>
                  <a:schemeClr val="bg1"/>
                </a:solidFill>
                <a:latin typeface="Times New Roman" panose="02020603050405020304" pitchFamily="18" charset="0"/>
                <a:ea typeface="Times New Roman" panose="02020603050405020304" pitchFamily="18" charset="0"/>
              </a:rPr>
              <a:t> O BADIANE </a:t>
            </a:r>
            <a:r>
              <a:rPr lang="en-US" sz="1047" b="1" baseline="30000" dirty="0">
                <a:solidFill>
                  <a:schemeClr val="bg1"/>
                </a:solidFill>
                <a:latin typeface="Times New Roman" panose="02020603050405020304" pitchFamily="18" charset="0"/>
                <a:ea typeface="Times New Roman" panose="02020603050405020304" pitchFamily="18" charset="0"/>
              </a:rPr>
              <a:t>3,</a:t>
            </a:r>
            <a:r>
              <a:rPr lang="en-US" sz="1047" b="1" dirty="0">
                <a:solidFill>
                  <a:schemeClr val="bg1"/>
                </a:solidFill>
                <a:latin typeface="Times New Roman" panose="02020603050405020304" pitchFamily="18" charset="0"/>
                <a:ea typeface="Times New Roman" panose="02020603050405020304" pitchFamily="18" charset="0"/>
              </a:rPr>
              <a:t> Y MBAYE </a:t>
            </a:r>
            <a:r>
              <a:rPr lang="en-US" sz="1047" b="1" baseline="30000" dirty="0">
                <a:solidFill>
                  <a:schemeClr val="bg1"/>
                </a:solidFill>
                <a:latin typeface="Times New Roman" panose="02020603050405020304" pitchFamily="18" charset="0"/>
                <a:ea typeface="Times New Roman" panose="02020603050405020304" pitchFamily="18" charset="0"/>
              </a:rPr>
              <a:t>3</a:t>
            </a:r>
            <a:r>
              <a:rPr lang="en-US" sz="1047" b="1" dirty="0">
                <a:solidFill>
                  <a:schemeClr val="bg1"/>
                </a:solidFill>
                <a:latin typeface="Times New Roman" panose="02020603050405020304" pitchFamily="18" charset="0"/>
                <a:ea typeface="Times New Roman" panose="02020603050405020304" pitchFamily="18" charset="0"/>
              </a:rPr>
              <a:t>, M CISSE</a:t>
            </a:r>
            <a:r>
              <a:rPr lang="en-US" sz="1047" b="1" baseline="30000" dirty="0">
                <a:solidFill>
                  <a:schemeClr val="bg1"/>
                </a:solidFill>
                <a:latin typeface="Times New Roman" panose="02020603050405020304" pitchFamily="18" charset="0"/>
                <a:ea typeface="Times New Roman" panose="02020603050405020304" pitchFamily="18" charset="0"/>
              </a:rPr>
              <a:t> 1</a:t>
            </a:r>
            <a:r>
              <a:rPr lang="en-US" sz="1047" b="1" dirty="0">
                <a:solidFill>
                  <a:schemeClr val="bg1"/>
                </a:solidFill>
                <a:latin typeface="Times New Roman" panose="02020603050405020304" pitchFamily="18" charset="0"/>
                <a:ea typeface="Times New Roman" panose="02020603050405020304" pitchFamily="18" charset="0"/>
              </a:rPr>
              <a:t>, A DIOUF</a:t>
            </a:r>
            <a:r>
              <a:rPr lang="en-US" sz="1047" b="1" baseline="30000" dirty="0">
                <a:solidFill>
                  <a:schemeClr val="bg1"/>
                </a:solidFill>
                <a:latin typeface="Times New Roman" panose="02020603050405020304" pitchFamily="18" charset="0"/>
                <a:ea typeface="Times New Roman" panose="02020603050405020304" pitchFamily="18" charset="0"/>
              </a:rPr>
              <a:t>1</a:t>
            </a:r>
          </a:p>
          <a:p>
            <a:endParaRPr lang="en-US" sz="952" b="1" dirty="0">
              <a:solidFill>
                <a:schemeClr val="bg1"/>
              </a:solidFill>
              <a:latin typeface="Times New Roman" panose="02020603050405020304" pitchFamily="18" charset="0"/>
              <a:ea typeface="Times New Roman" panose="02020603050405020304" pitchFamily="18" charset="0"/>
            </a:endParaRPr>
          </a:p>
          <a:p>
            <a:r>
              <a:rPr lang="fr-SN" sz="952" dirty="0">
                <a:solidFill>
                  <a:schemeClr val="bg1"/>
                </a:solidFill>
                <a:latin typeface="Tahoma" panose="020B0604030504040204" pitchFamily="34" charset="0"/>
                <a:ea typeface="Tahoma" panose="020B0604030504040204" pitchFamily="34" charset="0"/>
                <a:cs typeface="Tahoma" panose="020B0604030504040204" pitchFamily="34" charset="0"/>
              </a:rPr>
              <a:t>1: Gynaecology and Obstetrics Clinic, CHU Aristide LE DANTEC, Université Cheikh Anta DIOP, Dakar, Senegal</a:t>
            </a:r>
          </a:p>
          <a:p>
            <a:r>
              <a:rPr lang="fr-SN" sz="952" dirty="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sz="952" dirty="0">
                <a:solidFill>
                  <a:schemeClr val="bg1"/>
                </a:solidFill>
                <a:latin typeface="Tahoma" panose="020B0604030504040204" pitchFamily="34" charset="0"/>
                <a:ea typeface="Tahoma" panose="020B0604030504040204" pitchFamily="34" charset="0"/>
                <a:cs typeface="Tahoma" panose="020B0604030504040204" pitchFamily="34" charset="0"/>
              </a:rPr>
              <a:t>Faculty of Science and Technology</a:t>
            </a:r>
            <a:r>
              <a:rPr lang="fr-SN" sz="952" dirty="0">
                <a:solidFill>
                  <a:schemeClr val="bg1"/>
                </a:solidFill>
                <a:latin typeface="Tahoma" panose="020B0604030504040204" pitchFamily="34" charset="0"/>
                <a:ea typeface="Tahoma" panose="020B0604030504040204" pitchFamily="34" charset="0"/>
                <a:cs typeface="Tahoma" panose="020B0604030504040204" pitchFamily="34" charset="0"/>
              </a:rPr>
              <a:t> , Cheikh Anta DIOP University, Dakar, Senegal</a:t>
            </a:r>
          </a:p>
          <a:p>
            <a:r>
              <a:rPr lang="fr-SN" sz="952" dirty="0">
                <a:solidFill>
                  <a:schemeClr val="bg1"/>
                </a:solidFill>
                <a:latin typeface="Tahoma" panose="020B0604030504040204" pitchFamily="34" charset="0"/>
                <a:ea typeface="Tahoma" panose="020B0604030504040204" pitchFamily="34" charset="0"/>
                <a:cs typeface="Tahoma" panose="020B0604030504040204" pitchFamily="34" charset="0"/>
              </a:rPr>
              <a:t>3: Ministry of Health and Social Action, Dakar, Senegal</a:t>
            </a:r>
          </a:p>
          <a:p>
            <a:endParaRPr lang="fr-SN" sz="952"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fr-SN" sz="857" i="1" dirty="0">
                <a:solidFill>
                  <a:schemeClr val="bg1"/>
                </a:solidFill>
                <a:latin typeface="Tahoma" panose="020B0604030504040204" pitchFamily="34" charset="0"/>
                <a:ea typeface="Tahoma" panose="020B0604030504040204" pitchFamily="34" charset="0"/>
                <a:cs typeface="Tahoma" panose="020B0604030504040204" pitchFamily="34" charset="0"/>
              </a:rPr>
              <a:t>omar.gassama@ucad.edu.sn, ousmane.sadio@ucad.edu.sn</a:t>
            </a:r>
          </a:p>
        </p:txBody>
      </p:sp>
      <p:sp>
        <p:nvSpPr>
          <p:cNvPr id="117" name="Google Shape;117;p25"/>
          <p:cNvSpPr txBox="1"/>
          <p:nvPr/>
        </p:nvSpPr>
        <p:spPr>
          <a:xfrm>
            <a:off x="3517975" y="684337"/>
            <a:ext cx="5142479" cy="758512"/>
          </a:xfrm>
          <a:prstGeom prst="rect">
            <a:avLst/>
          </a:prstGeom>
          <a:solidFill>
            <a:srgbClr val="6F357F"/>
          </a:solidFill>
          <a:ln>
            <a:noFill/>
          </a:ln>
        </p:spPr>
        <p:txBody>
          <a:bodyPr spcFirstLastPara="1" wrap="square" lIns="21209" tIns="21209" rIns="21209" bIns="21209" anchor="ctr" anchorCtr="0">
            <a:noAutofit/>
          </a:bodyPr>
          <a:lstStyle/>
          <a:p>
            <a:r>
              <a:rPr lang="en-US" sz="1047" b="1" dirty="0">
                <a:solidFill>
                  <a:schemeClr val="bg1"/>
                </a:solidFill>
                <a:latin typeface="Tahoma" panose="020B0604030504040204" pitchFamily="34" charset="0"/>
                <a:ea typeface="Tahoma" panose="020B0604030504040204" pitchFamily="34" charset="0"/>
                <a:cs typeface="Tahoma" panose="020B0604030504040204" pitchFamily="34" charset="0"/>
              </a:rPr>
              <a:t>MODELLING AND IMPACT OF</a:t>
            </a:r>
            <a:r>
              <a:rPr lang="en-US" sz="1047"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47" b="1" dirty="0">
                <a:solidFill>
                  <a:schemeClr val="bg1"/>
                </a:solidFill>
                <a:latin typeface="Tahoma" panose="020B0604030504040204" pitchFamily="34" charset="0"/>
                <a:ea typeface="Tahoma" panose="020B0604030504040204" pitchFamily="34" charset="0"/>
                <a:cs typeface="Tahoma" panose="020B0604030504040204" pitchFamily="34" charset="0"/>
              </a:rPr>
              <a:t>HUMAN PAPILLOMAVIRUS VACCINATION</a:t>
            </a:r>
            <a:r>
              <a:rPr lang="en-US" sz="1047"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47" b="1" dirty="0">
                <a:solidFill>
                  <a:schemeClr val="bg1"/>
                </a:solidFill>
                <a:latin typeface="Tahoma" panose="020B0604030504040204" pitchFamily="34" charset="0"/>
                <a:ea typeface="Tahoma" panose="020B0604030504040204" pitchFamily="34" charset="0"/>
                <a:cs typeface="Tahoma" panose="020B0604030504040204" pitchFamily="34" charset="0"/>
              </a:rPr>
              <a:t>ON THE REDUCTION OF CERVICAL CANCER: THE CASE OF SENEGAL  </a:t>
            </a:r>
            <a:endParaRPr lang="fr-SN" sz="1047"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8" name="Google Shape;118;p25"/>
          <p:cNvSpPr/>
          <p:nvPr/>
        </p:nvSpPr>
        <p:spPr>
          <a:xfrm>
            <a:off x="3517975" y="648377"/>
            <a:ext cx="5143424" cy="16621"/>
          </a:xfrm>
          <a:prstGeom prst="rect">
            <a:avLst/>
          </a:prstGeom>
          <a:solidFill>
            <a:srgbClr val="C18DCF"/>
          </a:solidFill>
          <a:ln w="9525" cap="flat" cmpd="sng">
            <a:solidFill>
              <a:srgbClr val="833F96"/>
            </a:solidFill>
            <a:prstDash val="solid"/>
            <a:round/>
            <a:headEnd type="none" w="sm" len="sm"/>
            <a:tailEnd type="none" w="sm" len="sm"/>
          </a:ln>
        </p:spPr>
        <p:txBody>
          <a:bodyPr spcFirstLastPara="1" wrap="square" lIns="21209" tIns="21209" rIns="21209" bIns="21209" anchor="ctr" anchorCtr="0">
            <a:noAutofit/>
          </a:bodyPr>
          <a:lstStyle/>
          <a:p>
            <a:pPr algn="ctr"/>
            <a:endParaRPr sz="317"/>
          </a:p>
        </p:txBody>
      </p:sp>
      <p:sp>
        <p:nvSpPr>
          <p:cNvPr id="119" name="Google Shape;119;p25"/>
          <p:cNvSpPr/>
          <p:nvPr/>
        </p:nvSpPr>
        <p:spPr>
          <a:xfrm>
            <a:off x="3517975" y="1466597"/>
            <a:ext cx="5143424" cy="16621"/>
          </a:xfrm>
          <a:prstGeom prst="rect">
            <a:avLst/>
          </a:prstGeom>
          <a:solidFill>
            <a:srgbClr val="833F96"/>
          </a:solidFill>
          <a:ln w="9525" cap="flat" cmpd="sng">
            <a:solidFill>
              <a:srgbClr val="833F96"/>
            </a:solidFill>
            <a:prstDash val="solid"/>
            <a:round/>
            <a:headEnd type="none" w="sm" len="sm"/>
            <a:tailEnd type="none" w="sm" len="sm"/>
          </a:ln>
        </p:spPr>
        <p:txBody>
          <a:bodyPr spcFirstLastPara="1" wrap="square" lIns="21209" tIns="21209" rIns="21209" bIns="21209" anchor="ctr" anchorCtr="0">
            <a:noAutofit/>
          </a:bodyPr>
          <a:lstStyle/>
          <a:p>
            <a:pPr algn="ctr"/>
            <a:endParaRPr sz="317"/>
          </a:p>
        </p:txBody>
      </p:sp>
      <p:grpSp>
        <p:nvGrpSpPr>
          <p:cNvPr id="25" name="Groupe 24">
            <a:extLst>
              <a:ext uri="{FF2B5EF4-FFF2-40B4-BE49-F238E27FC236}">
                <a16:creationId xmlns:a16="http://schemas.microsoft.com/office/drawing/2014/main" id="{98F2CB9D-F928-47F3-8DFE-0444925E26F0}"/>
              </a:ext>
            </a:extLst>
          </p:cNvPr>
          <p:cNvGrpSpPr/>
          <p:nvPr/>
        </p:nvGrpSpPr>
        <p:grpSpPr>
          <a:xfrm>
            <a:off x="3749767" y="2954294"/>
            <a:ext cx="2275036" cy="1130314"/>
            <a:chOff x="1334941" y="18609999"/>
            <a:chExt cx="14331149" cy="7120193"/>
          </a:xfrm>
        </p:grpSpPr>
        <p:sp>
          <p:nvSpPr>
            <p:cNvPr id="106" name="Google Shape;106;p25"/>
            <p:cNvSpPr txBox="1"/>
            <p:nvPr/>
          </p:nvSpPr>
          <p:spPr>
            <a:xfrm>
              <a:off x="1350030" y="19100858"/>
              <a:ext cx="14316060" cy="6629334"/>
            </a:xfrm>
            <a:prstGeom prst="rect">
              <a:avLst/>
            </a:prstGeom>
            <a:solidFill>
              <a:schemeClr val="lt1"/>
            </a:solidFill>
            <a:ln>
              <a:noFill/>
            </a:ln>
          </p:spPr>
          <p:txBody>
            <a:bodyPr spcFirstLastPara="1" wrap="square" lIns="106071" tIns="148500" rIns="106071" bIns="106071" anchor="t" anchorCtr="0">
              <a:noAutofit/>
            </a:bodyPr>
            <a:lstStyle/>
            <a:p>
              <a:pPr algn="just"/>
              <a:r>
                <a:rPr lang="en-US" sz="635" dirty="0">
                  <a:latin typeface="Tahoma" panose="020B0604030504040204" pitchFamily="34" charset="0"/>
                  <a:ea typeface="Tahoma" panose="020B0604030504040204" pitchFamily="34" charset="0"/>
                  <a:cs typeface="Tahoma" panose="020B0604030504040204" pitchFamily="34" charset="0"/>
                </a:rPr>
                <a:t>Since 2019, Senegal's Expanded Programme on Immunization (EPI) has initiated routine vaccination against human papillomavirus (HPV). The aim is to achieve a coverage rate of 90% for girls aged between 9 and 14 years by 2030. The aim of our study is to determine a mathematical planning model defining the constraints and changes in the vaccination coverage rate and its impact on reducing the number of cervical cancers.</a:t>
              </a:r>
              <a:endParaRPr lang="fr-SN" sz="635" dirty="0">
                <a:latin typeface="Tahoma" panose="020B0604030504040204" pitchFamily="34" charset="0"/>
                <a:ea typeface="Tahoma" panose="020B0604030504040204" pitchFamily="34" charset="0"/>
                <a:cs typeface="Tahoma" panose="020B0604030504040204" pitchFamily="34" charset="0"/>
              </a:endParaRPr>
            </a:p>
            <a:p>
              <a:pPr>
                <a:spcBef>
                  <a:spcPts val="238"/>
                </a:spcBef>
              </a:pPr>
              <a:endParaRPr sz="762" dirty="0">
                <a:solidFill>
                  <a:schemeClr val="dk2"/>
                </a:solidFill>
                <a:latin typeface="Tahoma" panose="020B0604030504040204" pitchFamily="34" charset="0"/>
                <a:ea typeface="Tahoma" panose="020B0604030504040204" pitchFamily="34" charset="0"/>
                <a:cs typeface="Tahoma" panose="020B0604030504040204" pitchFamily="34" charset="0"/>
              </a:endParaRPr>
            </a:p>
            <a:p>
              <a:pPr>
                <a:spcBef>
                  <a:spcPts val="238"/>
                </a:spcBef>
              </a:pPr>
              <a:endParaRPr lang="en-US" sz="524" dirty="0">
                <a:solidFill>
                  <a:schemeClr val="dk2"/>
                </a:solidFill>
              </a:endParaRPr>
            </a:p>
          </p:txBody>
        </p:sp>
        <p:grpSp>
          <p:nvGrpSpPr>
            <p:cNvPr id="24" name="Groupe 23">
              <a:extLst>
                <a:ext uri="{FF2B5EF4-FFF2-40B4-BE49-F238E27FC236}">
                  <a16:creationId xmlns:a16="http://schemas.microsoft.com/office/drawing/2014/main" id="{C7775B98-0677-4505-8988-4633142A9943}"/>
                </a:ext>
              </a:extLst>
            </p:cNvPr>
            <p:cNvGrpSpPr/>
            <p:nvPr/>
          </p:nvGrpSpPr>
          <p:grpSpPr>
            <a:xfrm>
              <a:off x="1334941" y="18609999"/>
              <a:ext cx="14331149" cy="1041400"/>
              <a:chOff x="1334941" y="18687819"/>
              <a:chExt cx="14331149" cy="1041400"/>
            </a:xfrm>
          </p:grpSpPr>
          <p:sp>
            <p:nvSpPr>
              <p:cNvPr id="8" name="Rectangle : coins arrondis 7">
                <a:extLst>
                  <a:ext uri="{FF2B5EF4-FFF2-40B4-BE49-F238E27FC236}">
                    <a16:creationId xmlns:a16="http://schemas.microsoft.com/office/drawing/2014/main" id="{0B45ABEB-7C17-4A3E-8853-649BD84B73B7}"/>
                  </a:ext>
                </a:extLst>
              </p:cNvPr>
              <p:cNvSpPr/>
              <p:nvPr/>
            </p:nvSpPr>
            <p:spPr>
              <a:xfrm>
                <a:off x="5130800" y="18687819"/>
                <a:ext cx="6299200" cy="1041400"/>
              </a:xfrm>
              <a:prstGeom prst="roundRect">
                <a:avLst/>
              </a:prstGeom>
              <a:solidFill>
                <a:srgbClr val="6F35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62" b="1" dirty="0">
                    <a:latin typeface="Tahoma" panose="020B0604030504040204" pitchFamily="34" charset="0"/>
                    <a:ea typeface="Tahoma" panose="020B0604030504040204" pitchFamily="34" charset="0"/>
                    <a:cs typeface="Tahoma" panose="020B0604030504040204" pitchFamily="34" charset="0"/>
                  </a:rPr>
                  <a:t>OBJECTIVES</a:t>
                </a:r>
              </a:p>
            </p:txBody>
          </p:sp>
          <p:cxnSp>
            <p:nvCxnSpPr>
              <p:cNvPr id="10" name="Connecteur droit 9">
                <a:extLst>
                  <a:ext uri="{FF2B5EF4-FFF2-40B4-BE49-F238E27FC236}">
                    <a16:creationId xmlns:a16="http://schemas.microsoft.com/office/drawing/2014/main" id="{83AFCC95-746B-431F-8F75-097C437E2D24}"/>
                  </a:ext>
                </a:extLst>
              </p:cNvPr>
              <p:cNvCxnSpPr>
                <a:cxnSpLocks/>
                <a:stCxn id="8" idx="1"/>
              </p:cNvCxnSpPr>
              <p:nvPr/>
            </p:nvCxnSpPr>
            <p:spPr>
              <a:xfrm flipH="1">
                <a:off x="1334941" y="19208519"/>
                <a:ext cx="3795859" cy="0"/>
              </a:xfrm>
              <a:prstGeom prst="line">
                <a:avLst/>
              </a:prstGeom>
              <a:ln w="28575">
                <a:solidFill>
                  <a:srgbClr val="6F357F"/>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7704577F-47FC-4C7C-A765-ECB8DD73A2F8}"/>
                  </a:ext>
                </a:extLst>
              </p:cNvPr>
              <p:cNvCxnSpPr>
                <a:cxnSpLocks/>
                <a:endCxn id="8" idx="3"/>
              </p:cNvCxnSpPr>
              <p:nvPr/>
            </p:nvCxnSpPr>
            <p:spPr>
              <a:xfrm flipH="1">
                <a:off x="11430000" y="19208519"/>
                <a:ext cx="4236090" cy="0"/>
              </a:xfrm>
              <a:prstGeom prst="line">
                <a:avLst/>
              </a:prstGeom>
              <a:ln w="28575">
                <a:solidFill>
                  <a:srgbClr val="6F357F"/>
                </a:solidFill>
              </a:ln>
            </p:spPr>
            <p:style>
              <a:lnRef idx="1">
                <a:schemeClr val="accent1"/>
              </a:lnRef>
              <a:fillRef idx="0">
                <a:schemeClr val="accent1"/>
              </a:fillRef>
              <a:effectRef idx="0">
                <a:schemeClr val="accent1"/>
              </a:effectRef>
              <a:fontRef idx="minor">
                <a:schemeClr val="tx1"/>
              </a:fontRef>
            </p:style>
          </p:cxnSp>
        </p:grpSp>
      </p:grpSp>
      <p:sp>
        <p:nvSpPr>
          <p:cNvPr id="51" name="Google Shape;106;p25">
            <a:extLst>
              <a:ext uri="{FF2B5EF4-FFF2-40B4-BE49-F238E27FC236}">
                <a16:creationId xmlns:a16="http://schemas.microsoft.com/office/drawing/2014/main" id="{32DDC2E3-BFB0-424D-94B9-C3759CEED527}"/>
              </a:ext>
            </a:extLst>
          </p:cNvPr>
          <p:cNvSpPr txBox="1"/>
          <p:nvPr/>
        </p:nvSpPr>
        <p:spPr>
          <a:xfrm>
            <a:off x="3763101" y="4313173"/>
            <a:ext cx="2272641" cy="1218992"/>
          </a:xfrm>
          <a:prstGeom prst="rect">
            <a:avLst/>
          </a:prstGeom>
          <a:solidFill>
            <a:schemeClr val="lt1"/>
          </a:solidFill>
          <a:ln>
            <a:noFill/>
          </a:ln>
        </p:spPr>
        <p:txBody>
          <a:bodyPr spcFirstLastPara="1" wrap="square" lIns="106071" tIns="148500" rIns="106071" bIns="106071" anchor="t" anchorCtr="0">
            <a:noAutofit/>
          </a:bodyPr>
          <a:lstStyle/>
          <a:p>
            <a:pPr algn="just">
              <a:spcBef>
                <a:spcPts val="190"/>
              </a:spcBef>
            </a:pPr>
            <a:r>
              <a:rPr lang="en-US" sz="635" dirty="0">
                <a:latin typeface="Tahoma" panose="020B0604030504040204" pitchFamily="34" charset="0"/>
                <a:ea typeface="Tahoma" panose="020B0604030504040204" pitchFamily="34" charset="0"/>
                <a:cs typeface="Tahoma" panose="020B0604030504040204" pitchFamily="34" charset="0"/>
              </a:rPr>
              <a:t>The dataset used for the planning contains, among other things, the distribution of the Senegalese population by sex and  age (0 to 80+) between 2013 and 2030. The proposed planning model consists of determining the annual and overall vaccination coverage rate during the routine period. The </a:t>
            </a:r>
            <a:r>
              <a:rPr lang="en-US" sz="635" i="1" dirty="0" err="1">
                <a:latin typeface="Tahoma" panose="020B0604030504040204" pitchFamily="34" charset="0"/>
                <a:ea typeface="Tahoma" panose="020B0604030504040204" pitchFamily="34" charset="0"/>
                <a:cs typeface="Tahoma" panose="020B0604030504040204" pitchFamily="34" charset="0"/>
              </a:rPr>
              <a:t>HPVsim</a:t>
            </a:r>
            <a:r>
              <a:rPr lang="en-US" sz="635" dirty="0">
                <a:latin typeface="Tahoma" panose="020B0604030504040204" pitchFamily="34" charset="0"/>
                <a:ea typeface="Tahoma" panose="020B0604030504040204" pitchFamily="34" charset="0"/>
                <a:cs typeface="Tahoma" panose="020B0604030504040204" pitchFamily="34" charset="0"/>
              </a:rPr>
              <a:t> stochastic simulation tool is used to study its impact on reducing the number of cases of cervical cancer. Only prophylactic vaccination with the quadrivalent </a:t>
            </a:r>
            <a:r>
              <a:rPr lang="en-US" sz="635" i="1" dirty="0">
                <a:latin typeface="Tahoma" panose="020B0604030504040204" pitchFamily="34" charset="0"/>
                <a:ea typeface="Tahoma" panose="020B0604030504040204" pitchFamily="34" charset="0"/>
                <a:cs typeface="Tahoma" panose="020B0604030504040204" pitchFamily="34" charset="0"/>
              </a:rPr>
              <a:t>GARDASIL4</a:t>
            </a:r>
            <a:r>
              <a:rPr lang="en-US" sz="635" dirty="0">
                <a:latin typeface="Tahoma" panose="020B0604030504040204" pitchFamily="34" charset="0"/>
                <a:ea typeface="Tahoma" panose="020B0604030504040204" pitchFamily="34" charset="0"/>
                <a:cs typeface="Tahoma" panose="020B0604030504040204" pitchFamily="34" charset="0"/>
              </a:rPr>
              <a:t> vaccine is considered as an intervention in our simulation.</a:t>
            </a:r>
            <a:endParaRPr lang="fr-SN" sz="635" dirty="0">
              <a:latin typeface="Tahoma" panose="020B0604030504040204" pitchFamily="34" charset="0"/>
              <a:ea typeface="Tahoma" panose="020B0604030504040204" pitchFamily="34" charset="0"/>
              <a:cs typeface="Tahoma" panose="020B0604030504040204" pitchFamily="34" charset="0"/>
            </a:endParaRPr>
          </a:p>
          <a:p>
            <a:pPr algn="just"/>
            <a:br>
              <a:rPr lang="en-US" sz="762" dirty="0">
                <a:solidFill>
                  <a:schemeClr val="dk2"/>
                </a:solidFill>
                <a:latin typeface="Tahoma" panose="020B0604030504040204" pitchFamily="34" charset="0"/>
                <a:ea typeface="Tahoma" panose="020B0604030504040204" pitchFamily="34" charset="0"/>
                <a:cs typeface="Tahoma" panose="020B0604030504040204" pitchFamily="34" charset="0"/>
              </a:rPr>
            </a:br>
            <a:endParaRPr lang="en-US" sz="762" dirty="0">
              <a:solidFill>
                <a:schemeClr val="dk2"/>
              </a:solidFill>
              <a:latin typeface="Tahoma" panose="020B0604030504040204" pitchFamily="34" charset="0"/>
              <a:ea typeface="Tahoma" panose="020B0604030504040204" pitchFamily="34" charset="0"/>
              <a:cs typeface="Tahoma" panose="020B0604030504040204" pitchFamily="34" charset="0"/>
            </a:endParaRPr>
          </a:p>
          <a:p>
            <a:pPr>
              <a:spcBef>
                <a:spcPts val="238"/>
              </a:spcBef>
            </a:pPr>
            <a:endParaRPr sz="524" dirty="0">
              <a:solidFill>
                <a:schemeClr val="dk2"/>
              </a:solidFill>
            </a:endParaRPr>
          </a:p>
          <a:p>
            <a:pPr>
              <a:spcBef>
                <a:spcPts val="238"/>
              </a:spcBef>
            </a:pPr>
            <a:endParaRPr lang="en-US" sz="524" dirty="0">
              <a:solidFill>
                <a:schemeClr val="dk2"/>
              </a:solidFill>
            </a:endParaRPr>
          </a:p>
        </p:txBody>
      </p:sp>
      <p:grpSp>
        <p:nvGrpSpPr>
          <p:cNvPr id="4" name="Groupe 3">
            <a:extLst>
              <a:ext uri="{FF2B5EF4-FFF2-40B4-BE49-F238E27FC236}">
                <a16:creationId xmlns:a16="http://schemas.microsoft.com/office/drawing/2014/main" id="{ECD70070-A63B-4AF8-9433-CFB271593C42}"/>
              </a:ext>
            </a:extLst>
          </p:cNvPr>
          <p:cNvGrpSpPr/>
          <p:nvPr/>
        </p:nvGrpSpPr>
        <p:grpSpPr>
          <a:xfrm>
            <a:off x="3757100" y="4194928"/>
            <a:ext cx="2276673" cy="239740"/>
            <a:chOff x="1402402" y="28965135"/>
            <a:chExt cx="14341460" cy="1510197"/>
          </a:xfrm>
        </p:grpSpPr>
        <p:sp>
          <p:nvSpPr>
            <p:cNvPr id="53" name="Rectangle : coins arrondis 52">
              <a:extLst>
                <a:ext uri="{FF2B5EF4-FFF2-40B4-BE49-F238E27FC236}">
                  <a16:creationId xmlns:a16="http://schemas.microsoft.com/office/drawing/2014/main" id="{9008B729-C713-4115-934F-46CD23EF746A}"/>
                </a:ext>
              </a:extLst>
            </p:cNvPr>
            <p:cNvSpPr/>
            <p:nvPr/>
          </p:nvSpPr>
          <p:spPr>
            <a:xfrm>
              <a:off x="5183172" y="28965135"/>
              <a:ext cx="7468880" cy="1510197"/>
            </a:xfrm>
            <a:prstGeom prst="roundRect">
              <a:avLst/>
            </a:prstGeom>
            <a:solidFill>
              <a:srgbClr val="6F35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62" b="1" dirty="0">
                  <a:latin typeface="Tahoma" panose="020B0604030504040204" pitchFamily="34" charset="0"/>
                  <a:ea typeface="Tahoma" panose="020B0604030504040204" pitchFamily="34" charset="0"/>
                  <a:cs typeface="Tahoma" panose="020B0604030504040204" pitchFamily="34" charset="0"/>
                </a:rPr>
                <a:t>MATERIALS AND METHODS</a:t>
              </a:r>
            </a:p>
          </p:txBody>
        </p:sp>
        <p:cxnSp>
          <p:nvCxnSpPr>
            <p:cNvPr id="54" name="Connecteur droit 53">
              <a:extLst>
                <a:ext uri="{FF2B5EF4-FFF2-40B4-BE49-F238E27FC236}">
                  <a16:creationId xmlns:a16="http://schemas.microsoft.com/office/drawing/2014/main" id="{F071E2C2-ED4C-44B2-94CD-B37387EDE95F}"/>
                </a:ext>
              </a:extLst>
            </p:cNvPr>
            <p:cNvCxnSpPr>
              <a:cxnSpLocks/>
              <a:stCxn id="53" idx="1"/>
            </p:cNvCxnSpPr>
            <p:nvPr/>
          </p:nvCxnSpPr>
          <p:spPr>
            <a:xfrm flipH="1">
              <a:off x="1402402" y="29720234"/>
              <a:ext cx="3780770" cy="0"/>
            </a:xfrm>
            <a:prstGeom prst="line">
              <a:avLst/>
            </a:prstGeom>
            <a:ln w="28575">
              <a:solidFill>
                <a:srgbClr val="6F357F"/>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4AE940E8-4648-45A3-BED1-B08D4E5EDD72}"/>
                </a:ext>
              </a:extLst>
            </p:cNvPr>
            <p:cNvCxnSpPr>
              <a:cxnSpLocks/>
            </p:cNvCxnSpPr>
            <p:nvPr/>
          </p:nvCxnSpPr>
          <p:spPr>
            <a:xfrm flipH="1">
              <a:off x="12677452" y="29720234"/>
              <a:ext cx="3066410" cy="0"/>
            </a:xfrm>
            <a:prstGeom prst="line">
              <a:avLst/>
            </a:prstGeom>
            <a:ln w="28575">
              <a:solidFill>
                <a:srgbClr val="6F357F"/>
              </a:solidFill>
            </a:ln>
          </p:spPr>
          <p:style>
            <a:lnRef idx="1">
              <a:schemeClr val="accent1"/>
            </a:lnRef>
            <a:fillRef idx="0">
              <a:schemeClr val="accent1"/>
            </a:fillRef>
            <a:effectRef idx="0">
              <a:schemeClr val="accent1"/>
            </a:effectRef>
            <a:fontRef idx="minor">
              <a:schemeClr val="tx1"/>
            </a:fontRef>
          </p:style>
        </p:cxnSp>
      </p:grpSp>
      <p:sp>
        <p:nvSpPr>
          <p:cNvPr id="57" name="Google Shape;106;p25">
            <a:extLst>
              <a:ext uri="{FF2B5EF4-FFF2-40B4-BE49-F238E27FC236}">
                <a16:creationId xmlns:a16="http://schemas.microsoft.com/office/drawing/2014/main" id="{960146D0-D803-490F-B0E6-98C9A4BEAAEE}"/>
              </a:ext>
            </a:extLst>
          </p:cNvPr>
          <p:cNvSpPr txBox="1"/>
          <p:nvPr/>
        </p:nvSpPr>
        <p:spPr>
          <a:xfrm>
            <a:off x="6163742" y="3046316"/>
            <a:ext cx="2272641" cy="1344788"/>
          </a:xfrm>
          <a:prstGeom prst="rect">
            <a:avLst/>
          </a:prstGeom>
          <a:solidFill>
            <a:schemeClr val="lt1"/>
          </a:solidFill>
          <a:ln>
            <a:noFill/>
          </a:ln>
        </p:spPr>
        <p:txBody>
          <a:bodyPr spcFirstLastPara="1" wrap="square" lIns="106071" tIns="148500" rIns="106071" bIns="106071" anchor="t" anchorCtr="0">
            <a:noAutofit/>
          </a:bodyPr>
          <a:lstStyle/>
          <a:p>
            <a:r>
              <a:rPr lang="en-US" sz="524" dirty="0">
                <a:solidFill>
                  <a:schemeClr val="dk2"/>
                </a:solidFill>
              </a:rPr>
              <a:t>               </a:t>
            </a:r>
          </a:p>
          <a:p>
            <a:pPr>
              <a:spcBef>
                <a:spcPts val="238"/>
              </a:spcBef>
            </a:pPr>
            <a:endParaRPr sz="524" dirty="0">
              <a:solidFill>
                <a:schemeClr val="dk2"/>
              </a:solidFill>
            </a:endParaRPr>
          </a:p>
          <a:p>
            <a:pPr>
              <a:spcBef>
                <a:spcPts val="238"/>
              </a:spcBef>
            </a:pPr>
            <a:endParaRPr lang="en-US" sz="524" dirty="0">
              <a:solidFill>
                <a:schemeClr val="dk2"/>
              </a:solidFill>
            </a:endParaRPr>
          </a:p>
        </p:txBody>
      </p:sp>
      <p:grpSp>
        <p:nvGrpSpPr>
          <p:cNvPr id="58" name="Groupe 57">
            <a:extLst>
              <a:ext uri="{FF2B5EF4-FFF2-40B4-BE49-F238E27FC236}">
                <a16:creationId xmlns:a16="http://schemas.microsoft.com/office/drawing/2014/main" id="{0FEBB908-732D-4F02-A690-F281F298FE25}"/>
              </a:ext>
            </a:extLst>
          </p:cNvPr>
          <p:cNvGrpSpPr/>
          <p:nvPr/>
        </p:nvGrpSpPr>
        <p:grpSpPr>
          <a:xfrm>
            <a:off x="6159746" y="2956193"/>
            <a:ext cx="2275036" cy="165320"/>
            <a:chOff x="537459" y="18229965"/>
            <a:chExt cx="14331149" cy="1041400"/>
          </a:xfrm>
        </p:grpSpPr>
        <p:sp>
          <p:nvSpPr>
            <p:cNvPr id="59" name="Rectangle : coins arrondis 58">
              <a:extLst>
                <a:ext uri="{FF2B5EF4-FFF2-40B4-BE49-F238E27FC236}">
                  <a16:creationId xmlns:a16="http://schemas.microsoft.com/office/drawing/2014/main" id="{5614CBA5-4BCB-479C-A702-36768FAE04C5}"/>
                </a:ext>
              </a:extLst>
            </p:cNvPr>
            <p:cNvSpPr/>
            <p:nvPr/>
          </p:nvSpPr>
          <p:spPr>
            <a:xfrm>
              <a:off x="4333318" y="18229965"/>
              <a:ext cx="6299200" cy="1041400"/>
            </a:xfrm>
            <a:prstGeom prst="roundRect">
              <a:avLst/>
            </a:prstGeom>
            <a:solidFill>
              <a:srgbClr val="6F35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62" b="1" dirty="0">
                  <a:latin typeface="Tahoma" panose="020B0604030504040204" pitchFamily="34" charset="0"/>
                  <a:ea typeface="Tahoma" panose="020B0604030504040204" pitchFamily="34" charset="0"/>
                  <a:cs typeface="Tahoma" panose="020B0604030504040204" pitchFamily="34" charset="0"/>
                </a:rPr>
                <a:t>RESULTS</a:t>
              </a:r>
            </a:p>
          </p:txBody>
        </p:sp>
        <p:cxnSp>
          <p:nvCxnSpPr>
            <p:cNvPr id="60" name="Connecteur droit 59">
              <a:extLst>
                <a:ext uri="{FF2B5EF4-FFF2-40B4-BE49-F238E27FC236}">
                  <a16:creationId xmlns:a16="http://schemas.microsoft.com/office/drawing/2014/main" id="{9A6F9B25-8749-48D1-9054-B6EA20A09C2E}"/>
                </a:ext>
              </a:extLst>
            </p:cNvPr>
            <p:cNvCxnSpPr>
              <a:cxnSpLocks/>
              <a:stCxn id="59" idx="1"/>
            </p:cNvCxnSpPr>
            <p:nvPr/>
          </p:nvCxnSpPr>
          <p:spPr>
            <a:xfrm flipH="1">
              <a:off x="537459" y="18750665"/>
              <a:ext cx="3795859" cy="0"/>
            </a:xfrm>
            <a:prstGeom prst="line">
              <a:avLst/>
            </a:prstGeom>
            <a:ln w="28575">
              <a:solidFill>
                <a:srgbClr val="6F357F"/>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6DAC371D-7CFC-4EED-9E16-8C2FED761297}"/>
                </a:ext>
              </a:extLst>
            </p:cNvPr>
            <p:cNvCxnSpPr>
              <a:cxnSpLocks/>
              <a:endCxn id="59" idx="3"/>
            </p:cNvCxnSpPr>
            <p:nvPr/>
          </p:nvCxnSpPr>
          <p:spPr>
            <a:xfrm flipH="1">
              <a:off x="10632518" y="18750665"/>
              <a:ext cx="4236090" cy="0"/>
            </a:xfrm>
            <a:prstGeom prst="line">
              <a:avLst/>
            </a:prstGeom>
            <a:ln w="28575">
              <a:solidFill>
                <a:srgbClr val="6F357F"/>
              </a:solidFill>
            </a:ln>
          </p:spPr>
          <p:style>
            <a:lnRef idx="1">
              <a:schemeClr val="accent1"/>
            </a:lnRef>
            <a:fillRef idx="0">
              <a:schemeClr val="accent1"/>
            </a:fillRef>
            <a:effectRef idx="0">
              <a:schemeClr val="accent1"/>
            </a:effectRef>
            <a:fontRef idx="minor">
              <a:schemeClr val="tx1"/>
            </a:fontRef>
          </p:style>
        </p:cxnSp>
      </p:grpSp>
      <p:grpSp>
        <p:nvGrpSpPr>
          <p:cNvPr id="35" name="Groupe 34">
            <a:extLst>
              <a:ext uri="{FF2B5EF4-FFF2-40B4-BE49-F238E27FC236}">
                <a16:creationId xmlns:a16="http://schemas.microsoft.com/office/drawing/2014/main" id="{37919CA1-0FC8-46BA-A2D0-FC9D8C8300F3}"/>
              </a:ext>
            </a:extLst>
          </p:cNvPr>
          <p:cNvGrpSpPr/>
          <p:nvPr/>
        </p:nvGrpSpPr>
        <p:grpSpPr>
          <a:xfrm>
            <a:off x="3531546" y="6584587"/>
            <a:ext cx="5129854" cy="215413"/>
            <a:chOff x="45362" y="41543642"/>
            <a:chExt cx="32314517" cy="1356953"/>
          </a:xfrm>
        </p:grpSpPr>
        <p:sp>
          <p:nvSpPr>
            <p:cNvPr id="68" name="Rectangle : coins arrondis 67">
              <a:extLst>
                <a:ext uri="{FF2B5EF4-FFF2-40B4-BE49-F238E27FC236}">
                  <a16:creationId xmlns:a16="http://schemas.microsoft.com/office/drawing/2014/main" id="{ED236FE8-B6A1-4581-B81B-481FC2D0322E}"/>
                </a:ext>
              </a:extLst>
            </p:cNvPr>
            <p:cNvSpPr/>
            <p:nvPr/>
          </p:nvSpPr>
          <p:spPr>
            <a:xfrm>
              <a:off x="2997200" y="41543642"/>
              <a:ext cx="26212800" cy="1356953"/>
            </a:xfrm>
            <a:prstGeom prst="roundRect">
              <a:avLst/>
            </a:prstGeom>
            <a:solidFill>
              <a:srgbClr val="6F35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4" b="1" dirty="0"/>
                <a:t>KEYWORDS: MODELLING, VACCINATION, CERVICAL CANCER, PAPILLOMAVIRUSES</a:t>
              </a:r>
            </a:p>
          </p:txBody>
        </p:sp>
        <p:cxnSp>
          <p:nvCxnSpPr>
            <p:cNvPr id="27" name="Connecteur droit 26">
              <a:extLst>
                <a:ext uri="{FF2B5EF4-FFF2-40B4-BE49-F238E27FC236}">
                  <a16:creationId xmlns:a16="http://schemas.microsoft.com/office/drawing/2014/main" id="{F7A57A46-AE6C-4BBA-9389-EE09E0246D7B}"/>
                </a:ext>
              </a:extLst>
            </p:cNvPr>
            <p:cNvCxnSpPr>
              <a:cxnSpLocks/>
              <a:stCxn id="68" idx="1"/>
            </p:cNvCxnSpPr>
            <p:nvPr/>
          </p:nvCxnSpPr>
          <p:spPr>
            <a:xfrm flipH="1">
              <a:off x="45362" y="42222119"/>
              <a:ext cx="2951838" cy="0"/>
            </a:xfrm>
            <a:prstGeom prst="line">
              <a:avLst/>
            </a:prstGeom>
            <a:ln>
              <a:solidFill>
                <a:srgbClr val="55224B"/>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6F7CC851-53EB-452C-874D-3881FA798518}"/>
                </a:ext>
              </a:extLst>
            </p:cNvPr>
            <p:cNvCxnSpPr>
              <a:cxnSpLocks/>
              <a:endCxn id="68" idx="3"/>
            </p:cNvCxnSpPr>
            <p:nvPr/>
          </p:nvCxnSpPr>
          <p:spPr>
            <a:xfrm flipH="1">
              <a:off x="29210000" y="42222119"/>
              <a:ext cx="3149879" cy="0"/>
            </a:xfrm>
            <a:prstGeom prst="line">
              <a:avLst/>
            </a:prstGeom>
            <a:ln>
              <a:solidFill>
                <a:srgbClr val="55224B"/>
              </a:solidFill>
            </a:ln>
          </p:spPr>
          <p:style>
            <a:lnRef idx="1">
              <a:schemeClr val="accent1"/>
            </a:lnRef>
            <a:fillRef idx="0">
              <a:schemeClr val="accent1"/>
            </a:fillRef>
            <a:effectRef idx="0">
              <a:schemeClr val="accent1"/>
            </a:effectRef>
            <a:fontRef idx="minor">
              <a:schemeClr val="tx1"/>
            </a:fontRef>
          </p:style>
        </p:cxnSp>
      </p:grpSp>
      <p:pic>
        <p:nvPicPr>
          <p:cNvPr id="7" name="Image 6">
            <a:extLst>
              <a:ext uri="{FF2B5EF4-FFF2-40B4-BE49-F238E27FC236}">
                <a16:creationId xmlns:a16="http://schemas.microsoft.com/office/drawing/2014/main" id="{94D8C3A6-4FAD-427F-98C1-A031D4249B40}"/>
              </a:ext>
            </a:extLst>
          </p:cNvPr>
          <p:cNvPicPr>
            <a:picLocks noChangeAspect="1"/>
          </p:cNvPicPr>
          <p:nvPr/>
        </p:nvPicPr>
        <p:blipFill>
          <a:blip r:embed="rId3"/>
          <a:stretch>
            <a:fillRect/>
          </a:stretch>
        </p:blipFill>
        <p:spPr>
          <a:xfrm>
            <a:off x="3597240" y="31106"/>
            <a:ext cx="596766" cy="589306"/>
          </a:xfrm>
          <a:prstGeom prst="rect">
            <a:avLst/>
          </a:prstGeom>
        </p:spPr>
      </p:pic>
      <p:pic>
        <p:nvPicPr>
          <p:cNvPr id="46" name="Image 45">
            <a:extLst>
              <a:ext uri="{FF2B5EF4-FFF2-40B4-BE49-F238E27FC236}">
                <a16:creationId xmlns:a16="http://schemas.microsoft.com/office/drawing/2014/main" id="{AFC13C39-14EC-4DE6-A2EF-8B275043AB27}"/>
              </a:ext>
            </a:extLst>
          </p:cNvPr>
          <p:cNvPicPr>
            <a:picLocks noChangeAspect="1"/>
          </p:cNvPicPr>
          <p:nvPr/>
        </p:nvPicPr>
        <p:blipFill>
          <a:blip r:embed="rId3"/>
          <a:stretch>
            <a:fillRect/>
          </a:stretch>
        </p:blipFill>
        <p:spPr>
          <a:xfrm>
            <a:off x="3621433" y="55299"/>
            <a:ext cx="596766" cy="589306"/>
          </a:xfrm>
          <a:prstGeom prst="rect">
            <a:avLst/>
          </a:prstGeom>
        </p:spPr>
      </p:pic>
      <p:sp>
        <p:nvSpPr>
          <p:cNvPr id="12" name="ZoneTexte 11">
            <a:extLst>
              <a:ext uri="{FF2B5EF4-FFF2-40B4-BE49-F238E27FC236}">
                <a16:creationId xmlns:a16="http://schemas.microsoft.com/office/drawing/2014/main" id="{D5D33205-068F-2499-2F5B-C375097F7C93}"/>
              </a:ext>
            </a:extLst>
          </p:cNvPr>
          <p:cNvSpPr txBox="1"/>
          <p:nvPr/>
        </p:nvSpPr>
        <p:spPr>
          <a:xfrm>
            <a:off x="6227854" y="3170181"/>
            <a:ext cx="2123023" cy="1362681"/>
          </a:xfrm>
          <a:prstGeom prst="rect">
            <a:avLst/>
          </a:prstGeom>
          <a:noFill/>
        </p:spPr>
        <p:txBody>
          <a:bodyPr wrap="square">
            <a:spAutoFit/>
          </a:bodyPr>
          <a:lstStyle/>
          <a:p>
            <a:pPr algn="just"/>
            <a:r>
              <a:rPr lang="en-US" sz="635" dirty="0">
                <a:latin typeface="Tahoma" panose="020B0604030504040204" pitchFamily="34" charset="0"/>
                <a:ea typeface="Tahoma" panose="020B0604030504040204" pitchFamily="34" charset="0"/>
                <a:cs typeface="Tahoma" panose="020B0604030504040204" pitchFamily="34" charset="0"/>
              </a:rPr>
              <a:t>The model determined that if a rate of </a:t>
            </a:r>
            <a:r>
              <a:rPr lang="en-US" sz="635" b="1" dirty="0">
                <a:latin typeface="Tahoma" panose="020B0604030504040204" pitchFamily="34" charset="0"/>
                <a:ea typeface="Tahoma" panose="020B0604030504040204" pitchFamily="34" charset="0"/>
                <a:cs typeface="Tahoma" panose="020B0604030504040204" pitchFamily="34" charset="0"/>
              </a:rPr>
              <a:t>10.87%</a:t>
            </a:r>
            <a:r>
              <a:rPr lang="en-US" sz="635" dirty="0">
                <a:latin typeface="Tahoma" panose="020B0604030504040204" pitchFamily="34" charset="0"/>
                <a:ea typeface="Tahoma" panose="020B0604030504040204" pitchFamily="34" charset="0"/>
                <a:cs typeface="Tahoma" panose="020B0604030504040204" pitchFamily="34" charset="0"/>
              </a:rPr>
              <a:t> is achieved each year, then by 2030 the vaccination coverage target of </a:t>
            </a:r>
            <a:r>
              <a:rPr lang="en-US" sz="635" b="1" dirty="0">
                <a:latin typeface="Tahoma" panose="020B0604030504040204" pitchFamily="34" charset="0"/>
                <a:ea typeface="Tahoma" panose="020B0604030504040204" pitchFamily="34" charset="0"/>
                <a:cs typeface="Tahoma" panose="020B0604030504040204" pitchFamily="34" charset="0"/>
              </a:rPr>
              <a:t>90%</a:t>
            </a:r>
            <a:r>
              <a:rPr lang="en-US" sz="635" dirty="0">
                <a:latin typeface="Tahoma" panose="020B0604030504040204" pitchFamily="34" charset="0"/>
                <a:ea typeface="Tahoma" panose="020B0604030504040204" pitchFamily="34" charset="0"/>
                <a:cs typeface="Tahoma" panose="020B0604030504040204" pitchFamily="34" charset="0"/>
              </a:rPr>
              <a:t> will be reached. In other words, </a:t>
            </a:r>
            <a:r>
              <a:rPr lang="en-US" sz="635" b="1" dirty="0">
                <a:latin typeface="Tahoma" panose="020B0604030504040204" pitchFamily="34" charset="0"/>
                <a:ea typeface="Tahoma" panose="020B0604030504040204" pitchFamily="34" charset="0"/>
                <a:cs typeface="Tahoma" panose="020B0604030504040204" pitchFamily="34" charset="0"/>
              </a:rPr>
              <a:t>3,158,925</a:t>
            </a:r>
            <a:r>
              <a:rPr lang="en-US" sz="635" dirty="0">
                <a:latin typeface="Tahoma" panose="020B0604030504040204" pitchFamily="34" charset="0"/>
                <a:ea typeface="Tahoma" panose="020B0604030504040204" pitchFamily="34" charset="0"/>
                <a:cs typeface="Tahoma" panose="020B0604030504040204" pitchFamily="34" charset="0"/>
              </a:rPr>
              <a:t> girls must be vaccinated against human papillomavirus routine vaccination. In the absence of routine vaccination, HPV prevalence will average </a:t>
            </a:r>
            <a:r>
              <a:rPr lang="en-US" sz="635" b="1" dirty="0">
                <a:latin typeface="Tahoma" panose="020B0604030504040204" pitchFamily="34" charset="0"/>
                <a:ea typeface="Tahoma" panose="020B0604030504040204" pitchFamily="34" charset="0"/>
                <a:cs typeface="Tahoma" panose="020B0604030504040204" pitchFamily="34" charset="0"/>
              </a:rPr>
              <a:t>5.10% </a:t>
            </a:r>
            <a:r>
              <a:rPr lang="en-US" sz="635" dirty="0">
                <a:latin typeface="Tahoma" panose="020B0604030504040204" pitchFamily="34" charset="0"/>
                <a:ea typeface="Tahoma" panose="020B0604030504040204" pitchFamily="34" charset="0"/>
                <a:cs typeface="Tahoma" panose="020B0604030504040204" pitchFamily="34" charset="0"/>
              </a:rPr>
              <a:t>, with a peak of </a:t>
            </a:r>
            <a:r>
              <a:rPr lang="en-US" sz="635" b="1" dirty="0">
                <a:latin typeface="Tahoma" panose="020B0604030504040204" pitchFamily="34" charset="0"/>
                <a:ea typeface="Tahoma" panose="020B0604030504040204" pitchFamily="34" charset="0"/>
                <a:cs typeface="Tahoma" panose="020B0604030504040204" pitchFamily="34" charset="0"/>
              </a:rPr>
              <a:t>39.50% </a:t>
            </a:r>
            <a:r>
              <a:rPr lang="en-US" sz="635" dirty="0">
                <a:latin typeface="Tahoma" panose="020B0604030504040204" pitchFamily="34" charset="0"/>
                <a:ea typeface="Tahoma" panose="020B0604030504040204" pitchFamily="34" charset="0"/>
                <a:cs typeface="Tahoma" panose="020B0604030504040204" pitchFamily="34" charset="0"/>
              </a:rPr>
              <a:t>at the age of 30. With routine vaccination, the average prevalence will be </a:t>
            </a:r>
            <a:r>
              <a:rPr lang="en-US" sz="635" b="1" dirty="0">
                <a:latin typeface="Tahoma" panose="020B0604030504040204" pitchFamily="34" charset="0"/>
                <a:ea typeface="Tahoma" panose="020B0604030504040204" pitchFamily="34" charset="0"/>
                <a:cs typeface="Tahoma" panose="020B0604030504040204" pitchFamily="34" charset="0"/>
              </a:rPr>
              <a:t>3.84%</a:t>
            </a:r>
            <a:r>
              <a:rPr lang="en-US" sz="635" dirty="0">
                <a:latin typeface="Tahoma" panose="020B0604030504040204" pitchFamily="34" charset="0"/>
                <a:ea typeface="Tahoma" panose="020B0604030504040204" pitchFamily="34" charset="0"/>
                <a:cs typeface="Tahoma" panose="020B0604030504040204" pitchFamily="34" charset="0"/>
              </a:rPr>
              <a:t> by 2030. Simulation results show that by 2030, in the absence of routine vaccination, the incidence of cervical cancer will be </a:t>
            </a:r>
            <a:r>
              <a:rPr lang="en-US" sz="635" b="1" dirty="0">
                <a:latin typeface="Tahoma" panose="020B0604030504040204" pitchFamily="34" charset="0"/>
                <a:ea typeface="Tahoma" panose="020B0604030504040204" pitchFamily="34" charset="0"/>
                <a:cs typeface="Tahoma" panose="020B0604030504040204" pitchFamily="34" charset="0"/>
              </a:rPr>
              <a:t>25.06</a:t>
            </a:r>
            <a:r>
              <a:rPr lang="en-US" sz="635" dirty="0">
                <a:latin typeface="Tahoma" panose="020B0604030504040204" pitchFamily="34" charset="0"/>
                <a:ea typeface="Tahoma" panose="020B0604030504040204" pitchFamily="34" charset="0"/>
                <a:cs typeface="Tahoma" panose="020B0604030504040204" pitchFamily="34" charset="0"/>
              </a:rPr>
              <a:t> per 100,000 women, compared with </a:t>
            </a:r>
            <a:r>
              <a:rPr lang="en-US" sz="635" b="1" dirty="0">
                <a:latin typeface="Tahoma" panose="020B0604030504040204" pitchFamily="34" charset="0"/>
                <a:ea typeface="Tahoma" panose="020B0604030504040204" pitchFamily="34" charset="0"/>
                <a:cs typeface="Tahoma" panose="020B0604030504040204" pitchFamily="34" charset="0"/>
              </a:rPr>
              <a:t>20.14 </a:t>
            </a:r>
            <a:r>
              <a:rPr lang="en-US" sz="635" dirty="0">
                <a:latin typeface="Tahoma" panose="020B0604030504040204" pitchFamily="34" charset="0"/>
                <a:ea typeface="Tahoma" panose="020B0604030504040204" pitchFamily="34" charset="0"/>
                <a:cs typeface="Tahoma" panose="020B0604030504040204" pitchFamily="34" charset="0"/>
              </a:rPr>
              <a:t>with with a peak of </a:t>
            </a:r>
            <a:r>
              <a:rPr lang="en-US" sz="635" b="1" dirty="0">
                <a:latin typeface="Tahoma" panose="020B0604030504040204" pitchFamily="34" charset="0"/>
                <a:ea typeface="Tahoma" panose="020B0604030504040204" pitchFamily="34" charset="0"/>
                <a:cs typeface="Tahoma" panose="020B0604030504040204" pitchFamily="34" charset="0"/>
              </a:rPr>
              <a:t>35.04%</a:t>
            </a:r>
            <a:r>
              <a:rPr lang="en-US" sz="635" dirty="0">
                <a:latin typeface="Tahoma" panose="020B0604030504040204" pitchFamily="34" charset="0"/>
                <a:ea typeface="Tahoma" panose="020B0604030504040204" pitchFamily="34" charset="0"/>
                <a:cs typeface="Tahoma" panose="020B0604030504040204" pitchFamily="34" charset="0"/>
              </a:rPr>
              <a:t> at the age of 40. </a:t>
            </a:r>
            <a:endParaRPr lang="fr-SN" sz="635" dirty="0">
              <a:latin typeface="Tahoma" panose="020B0604030504040204" pitchFamily="34" charset="0"/>
              <a:ea typeface="Tahoma" panose="020B0604030504040204" pitchFamily="34" charset="0"/>
              <a:cs typeface="Tahoma" panose="020B0604030504040204" pitchFamily="34" charset="0"/>
            </a:endParaRPr>
          </a:p>
        </p:txBody>
      </p:sp>
      <p:sp>
        <p:nvSpPr>
          <p:cNvPr id="63" name="Google Shape;106;p25">
            <a:extLst>
              <a:ext uri="{FF2B5EF4-FFF2-40B4-BE49-F238E27FC236}">
                <a16:creationId xmlns:a16="http://schemas.microsoft.com/office/drawing/2014/main" id="{1A3D27B1-038E-4190-AC4A-BB767B9F557B}"/>
              </a:ext>
            </a:extLst>
          </p:cNvPr>
          <p:cNvSpPr txBox="1"/>
          <p:nvPr/>
        </p:nvSpPr>
        <p:spPr>
          <a:xfrm>
            <a:off x="6171403" y="5713743"/>
            <a:ext cx="2263379" cy="765566"/>
          </a:xfrm>
          <a:prstGeom prst="rect">
            <a:avLst/>
          </a:prstGeom>
          <a:solidFill>
            <a:schemeClr val="lt1"/>
          </a:solidFill>
          <a:ln>
            <a:noFill/>
          </a:ln>
        </p:spPr>
        <p:txBody>
          <a:bodyPr spcFirstLastPara="1" wrap="square" lIns="106071" tIns="148500" rIns="106071" bIns="106071" anchor="t" anchorCtr="0">
            <a:noAutofit/>
          </a:bodyPr>
          <a:lstStyle/>
          <a:p>
            <a:r>
              <a:rPr lang="en-US" sz="524" dirty="0">
                <a:solidFill>
                  <a:schemeClr val="dk2"/>
                </a:solidFill>
              </a:rPr>
              <a:t>               </a:t>
            </a:r>
          </a:p>
          <a:p>
            <a:br>
              <a:rPr lang="en-US" sz="524" dirty="0">
                <a:solidFill>
                  <a:schemeClr val="dk2"/>
                </a:solidFill>
              </a:rPr>
            </a:br>
            <a:endParaRPr lang="en-US" sz="524" dirty="0">
              <a:solidFill>
                <a:schemeClr val="dk2"/>
              </a:solidFill>
            </a:endParaRPr>
          </a:p>
          <a:p>
            <a:pPr>
              <a:spcBef>
                <a:spcPts val="238"/>
              </a:spcBef>
            </a:pPr>
            <a:endParaRPr sz="524" dirty="0">
              <a:solidFill>
                <a:schemeClr val="dk2"/>
              </a:solidFill>
            </a:endParaRPr>
          </a:p>
          <a:p>
            <a:pPr>
              <a:spcBef>
                <a:spcPts val="238"/>
              </a:spcBef>
            </a:pPr>
            <a:endParaRPr lang="en-US" sz="524" dirty="0">
              <a:solidFill>
                <a:schemeClr val="dk2"/>
              </a:solidFill>
            </a:endParaRPr>
          </a:p>
        </p:txBody>
      </p:sp>
      <p:grpSp>
        <p:nvGrpSpPr>
          <p:cNvPr id="29" name="Groupe 28">
            <a:extLst>
              <a:ext uri="{FF2B5EF4-FFF2-40B4-BE49-F238E27FC236}">
                <a16:creationId xmlns:a16="http://schemas.microsoft.com/office/drawing/2014/main" id="{E8741CB4-6947-4AD8-AAB1-AC1DAADA9502}"/>
              </a:ext>
            </a:extLst>
          </p:cNvPr>
          <p:cNvGrpSpPr/>
          <p:nvPr/>
        </p:nvGrpSpPr>
        <p:grpSpPr>
          <a:xfrm>
            <a:off x="6167774" y="5628934"/>
            <a:ext cx="2273222" cy="170460"/>
            <a:chOff x="16626369" y="31241976"/>
            <a:chExt cx="14319718" cy="1073780"/>
          </a:xfrm>
        </p:grpSpPr>
        <p:sp>
          <p:nvSpPr>
            <p:cNvPr id="65" name="Rectangle : coins arrondis 64">
              <a:extLst>
                <a:ext uri="{FF2B5EF4-FFF2-40B4-BE49-F238E27FC236}">
                  <a16:creationId xmlns:a16="http://schemas.microsoft.com/office/drawing/2014/main" id="{E0797042-FB82-4884-87FC-544482FD512D}"/>
                </a:ext>
              </a:extLst>
            </p:cNvPr>
            <p:cNvSpPr/>
            <p:nvPr/>
          </p:nvSpPr>
          <p:spPr>
            <a:xfrm>
              <a:off x="20785601" y="31241976"/>
              <a:ext cx="6299200" cy="1073780"/>
            </a:xfrm>
            <a:prstGeom prst="roundRect">
              <a:avLst/>
            </a:prstGeom>
            <a:solidFill>
              <a:srgbClr val="6F35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62" b="1" dirty="0">
                  <a:latin typeface="Tahoma" panose="020B0604030504040204" pitchFamily="34" charset="0"/>
                  <a:ea typeface="Tahoma" panose="020B0604030504040204" pitchFamily="34" charset="0"/>
                  <a:cs typeface="Tahoma" panose="020B0604030504040204" pitchFamily="34" charset="0"/>
                </a:rPr>
                <a:t>CONCLUSION</a:t>
              </a:r>
            </a:p>
          </p:txBody>
        </p:sp>
        <p:cxnSp>
          <p:nvCxnSpPr>
            <p:cNvPr id="66" name="Connecteur droit 65">
              <a:extLst>
                <a:ext uri="{FF2B5EF4-FFF2-40B4-BE49-F238E27FC236}">
                  <a16:creationId xmlns:a16="http://schemas.microsoft.com/office/drawing/2014/main" id="{66EDBD90-9CBF-4DAF-BBE6-2FC607F181E8}"/>
                </a:ext>
              </a:extLst>
            </p:cNvPr>
            <p:cNvCxnSpPr>
              <a:cxnSpLocks/>
            </p:cNvCxnSpPr>
            <p:nvPr/>
          </p:nvCxnSpPr>
          <p:spPr>
            <a:xfrm flipH="1" flipV="1">
              <a:off x="16626369" y="31776210"/>
              <a:ext cx="4286232" cy="2656"/>
            </a:xfrm>
            <a:prstGeom prst="line">
              <a:avLst/>
            </a:prstGeom>
            <a:ln w="28575">
              <a:solidFill>
                <a:srgbClr val="6F357F"/>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2977D705-6C8F-4B17-B977-380C93C4A1A0}"/>
                </a:ext>
              </a:extLst>
            </p:cNvPr>
            <p:cNvCxnSpPr>
              <a:cxnSpLocks/>
              <a:endCxn id="65" idx="3"/>
            </p:cNvCxnSpPr>
            <p:nvPr/>
          </p:nvCxnSpPr>
          <p:spPr>
            <a:xfrm flipH="1">
              <a:off x="27084801" y="31776210"/>
              <a:ext cx="3861286" cy="2656"/>
            </a:xfrm>
            <a:prstGeom prst="line">
              <a:avLst/>
            </a:prstGeom>
            <a:ln w="28575">
              <a:solidFill>
                <a:srgbClr val="6F357F"/>
              </a:solidFill>
            </a:ln>
          </p:spPr>
          <p:style>
            <a:lnRef idx="1">
              <a:schemeClr val="accent1"/>
            </a:lnRef>
            <a:fillRef idx="0">
              <a:schemeClr val="accent1"/>
            </a:fillRef>
            <a:effectRef idx="0">
              <a:schemeClr val="accent1"/>
            </a:effectRef>
            <a:fontRef idx="minor">
              <a:schemeClr val="tx1"/>
            </a:fontRef>
          </p:style>
        </p:cxnSp>
      </p:grpSp>
      <p:sp>
        <p:nvSpPr>
          <p:cNvPr id="22" name="ZoneTexte 21">
            <a:extLst>
              <a:ext uri="{FF2B5EF4-FFF2-40B4-BE49-F238E27FC236}">
                <a16:creationId xmlns:a16="http://schemas.microsoft.com/office/drawing/2014/main" id="{BD6CE35C-959A-BDA6-F601-A7129F35E180}"/>
              </a:ext>
            </a:extLst>
          </p:cNvPr>
          <p:cNvSpPr txBox="1"/>
          <p:nvPr/>
        </p:nvSpPr>
        <p:spPr>
          <a:xfrm>
            <a:off x="6219057" y="5826216"/>
            <a:ext cx="2162010" cy="776366"/>
          </a:xfrm>
          <a:prstGeom prst="rect">
            <a:avLst/>
          </a:prstGeom>
          <a:noFill/>
        </p:spPr>
        <p:txBody>
          <a:bodyPr wrap="square">
            <a:spAutoFit/>
          </a:bodyPr>
          <a:lstStyle/>
          <a:p>
            <a:pPr algn="just"/>
            <a:r>
              <a:rPr lang="en-US" sz="635" dirty="0">
                <a:latin typeface="Tahoma" panose="020B0604030504040204" pitchFamily="34" charset="0"/>
                <a:ea typeface="Tahoma" panose="020B0604030504040204" pitchFamily="34" charset="0"/>
                <a:cs typeface="Tahoma" panose="020B0604030504040204" pitchFamily="34" charset="0"/>
              </a:rPr>
              <a:t>This study shows that routine vaccination against human papillomavirus reduces the incidence of cervical cancer and HPV prevalence. However, vaccination alone will not eliminate cancer. The integration of other types of intervention (screening, treatment, etc.) seems essential if cervical cancer is to be eliminated by 2030. </a:t>
            </a:r>
            <a:endParaRPr lang="fr-SN" sz="635" dirty="0">
              <a:latin typeface="Tahoma" panose="020B0604030504040204" pitchFamily="34" charset="0"/>
              <a:ea typeface="Tahoma" panose="020B0604030504040204" pitchFamily="34" charset="0"/>
              <a:cs typeface="Tahoma" panose="020B0604030504040204" pitchFamily="34" charset="0"/>
            </a:endParaRPr>
          </a:p>
        </p:txBody>
      </p:sp>
      <p:pic>
        <p:nvPicPr>
          <p:cNvPr id="9" name="Image 8">
            <a:extLst>
              <a:ext uri="{FF2B5EF4-FFF2-40B4-BE49-F238E27FC236}">
                <a16:creationId xmlns:a16="http://schemas.microsoft.com/office/drawing/2014/main" id="{D65D4EAD-27A1-4276-BF70-04654C90396C}"/>
              </a:ext>
            </a:extLst>
          </p:cNvPr>
          <p:cNvPicPr>
            <a:picLocks noChangeAspect="1"/>
          </p:cNvPicPr>
          <p:nvPr/>
        </p:nvPicPr>
        <p:blipFill>
          <a:blip r:embed="rId4"/>
          <a:stretch>
            <a:fillRect/>
          </a:stretch>
        </p:blipFill>
        <p:spPr>
          <a:xfrm>
            <a:off x="3760613" y="5589339"/>
            <a:ext cx="2272641" cy="271184"/>
          </a:xfrm>
          <a:prstGeom prst="rect">
            <a:avLst/>
          </a:prstGeom>
        </p:spPr>
      </p:pic>
      <p:pic>
        <p:nvPicPr>
          <p:cNvPr id="13" name="Image 12">
            <a:extLst>
              <a:ext uri="{FF2B5EF4-FFF2-40B4-BE49-F238E27FC236}">
                <a16:creationId xmlns:a16="http://schemas.microsoft.com/office/drawing/2014/main" id="{E3CB186D-DF86-462C-BA40-0ECD612B8516}"/>
              </a:ext>
            </a:extLst>
          </p:cNvPr>
          <p:cNvPicPr>
            <a:picLocks noChangeAspect="1"/>
          </p:cNvPicPr>
          <p:nvPr/>
        </p:nvPicPr>
        <p:blipFill>
          <a:blip r:embed="rId5"/>
          <a:stretch>
            <a:fillRect/>
          </a:stretch>
        </p:blipFill>
        <p:spPr>
          <a:xfrm>
            <a:off x="3763101" y="5905294"/>
            <a:ext cx="2261701" cy="575306"/>
          </a:xfrm>
          <a:prstGeom prst="rect">
            <a:avLst/>
          </a:prstGeom>
        </p:spPr>
      </p:pic>
      <p:pic>
        <p:nvPicPr>
          <p:cNvPr id="70" name="Image 69">
            <a:extLst>
              <a:ext uri="{FF2B5EF4-FFF2-40B4-BE49-F238E27FC236}">
                <a16:creationId xmlns:a16="http://schemas.microsoft.com/office/drawing/2014/main" id="{404EDD25-F10D-4AD5-9EB2-F8D88CBFF4F1}"/>
              </a:ext>
            </a:extLst>
          </p:cNvPr>
          <p:cNvPicPr/>
          <p:nvPr/>
        </p:nvPicPr>
        <p:blipFill rotWithShape="1">
          <a:blip r:embed="rId6">
            <a:extLst>
              <a:ext uri="{28A0092B-C50C-407E-A947-70E740481C1C}">
                <a14:useLocalDpi xmlns:a14="http://schemas.microsoft.com/office/drawing/2010/main" val="0"/>
              </a:ext>
            </a:extLst>
          </a:blip>
          <a:srcRect b="1289"/>
          <a:stretch/>
        </p:blipFill>
        <p:spPr bwMode="auto">
          <a:xfrm>
            <a:off x="6161651" y="4441797"/>
            <a:ext cx="1271537" cy="971297"/>
          </a:xfrm>
          <a:prstGeom prst="rect">
            <a:avLst/>
          </a:prstGeom>
          <a:noFill/>
          <a:ln>
            <a:noFill/>
          </a:ln>
          <a:extLst>
            <a:ext uri="{53640926-AAD7-44D8-BBD7-CCE9431645EC}">
              <a14:shadowObscured xmlns:a14="http://schemas.microsoft.com/office/drawing/2010/main"/>
            </a:ext>
          </a:extLst>
        </p:spPr>
      </p:pic>
      <p:sp>
        <p:nvSpPr>
          <p:cNvPr id="72" name="ZoneTexte 71">
            <a:extLst>
              <a:ext uri="{FF2B5EF4-FFF2-40B4-BE49-F238E27FC236}">
                <a16:creationId xmlns:a16="http://schemas.microsoft.com/office/drawing/2014/main" id="{D190CE94-9E5A-46E3-A231-A26817F43ACA}"/>
              </a:ext>
            </a:extLst>
          </p:cNvPr>
          <p:cNvSpPr txBox="1"/>
          <p:nvPr/>
        </p:nvSpPr>
        <p:spPr>
          <a:xfrm>
            <a:off x="6170637" y="5443738"/>
            <a:ext cx="1250454" cy="150939"/>
          </a:xfrm>
          <a:prstGeom prst="rect">
            <a:avLst/>
          </a:prstGeom>
          <a:noFill/>
        </p:spPr>
        <p:txBody>
          <a:bodyPr wrap="square">
            <a:spAutoFit/>
          </a:bodyPr>
          <a:lstStyle/>
          <a:p>
            <a:pPr algn="ctr">
              <a:spcAft>
                <a:spcPts val="286"/>
              </a:spcAft>
            </a:pPr>
            <a:r>
              <a:rPr lang="en-US" sz="38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Impact of vaccination strategies up to 2030</a:t>
            </a:r>
            <a:endParaRPr lang="fr-FR" sz="254"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4" name="ZoneTexte 73">
            <a:extLst>
              <a:ext uri="{FF2B5EF4-FFF2-40B4-BE49-F238E27FC236}">
                <a16:creationId xmlns:a16="http://schemas.microsoft.com/office/drawing/2014/main" id="{A7381FF1-12C1-4D86-9F7F-0C60929F9417}"/>
              </a:ext>
            </a:extLst>
          </p:cNvPr>
          <p:cNvSpPr txBox="1"/>
          <p:nvPr/>
        </p:nvSpPr>
        <p:spPr>
          <a:xfrm>
            <a:off x="7481257" y="5447673"/>
            <a:ext cx="950263" cy="287130"/>
          </a:xfrm>
          <a:prstGeom prst="rect">
            <a:avLst/>
          </a:prstGeom>
          <a:noFill/>
        </p:spPr>
        <p:txBody>
          <a:bodyPr wrap="square">
            <a:spAutoFit/>
          </a:bodyPr>
          <a:lstStyle/>
          <a:p>
            <a:pPr algn="ctr">
              <a:spcAft>
                <a:spcPts val="286"/>
              </a:spcAft>
            </a:pPr>
            <a:r>
              <a:rPr lang="en-US" sz="38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Details of HPV transmission in 2030 with routine vaccination</a:t>
            </a:r>
          </a:p>
          <a:p>
            <a:pPr algn="ctr">
              <a:spcAft>
                <a:spcPts val="286"/>
              </a:spcAft>
            </a:pPr>
            <a:endParaRPr lang="fr-FR" sz="254"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5" name="Image 74">
            <a:extLst>
              <a:ext uri="{FF2B5EF4-FFF2-40B4-BE49-F238E27FC236}">
                <a16:creationId xmlns:a16="http://schemas.microsoft.com/office/drawing/2014/main" id="{212BF743-77C8-4B25-9A1D-FFDD06CE747B}"/>
              </a:ext>
            </a:extLst>
          </p:cNvPr>
          <p:cNvPicPr/>
          <p:nvPr/>
        </p:nvPicPr>
        <p:blipFill rotWithShape="1">
          <a:blip r:embed="rId7">
            <a:extLst>
              <a:ext uri="{28A0092B-C50C-407E-A947-70E740481C1C}">
                <a14:useLocalDpi xmlns:a14="http://schemas.microsoft.com/office/drawing/2010/main" val="0"/>
              </a:ext>
            </a:extLst>
          </a:blip>
          <a:srcRect t="917" b="1227"/>
          <a:stretch/>
        </p:blipFill>
        <p:spPr bwMode="auto">
          <a:xfrm>
            <a:off x="7463868" y="4446494"/>
            <a:ext cx="977127" cy="975475"/>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55</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38709" y="80227"/>
            <a:ext cx="9827170" cy="553998"/>
          </a:xfrm>
          <a:prstGeom prst="rect">
            <a:avLst/>
          </a:prstGeom>
          <a:noFill/>
        </p:spPr>
        <p:txBody>
          <a:bodyPr wrap="square" lIns="0" tIns="0" rIns="0" bIns="0" rtlCol="0" anchor="ctr">
            <a:spAutoFit/>
          </a:bodyPr>
          <a:lstStyle/>
          <a:p>
            <a:r>
              <a:rPr lang="fr-FR" sz="3600" b="1" dirty="0">
                <a:solidFill>
                  <a:srgbClr val="7030A0"/>
                </a:solidFill>
                <a:latin typeface="+mj-lt"/>
              </a:rPr>
              <a:t>Communication </a:t>
            </a:r>
            <a:endParaRPr lang="id-ID" sz="36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4" name="Image 3">
            <a:extLst>
              <a:ext uri="{FF2B5EF4-FFF2-40B4-BE49-F238E27FC236}">
                <a16:creationId xmlns:a16="http://schemas.microsoft.com/office/drawing/2014/main" id="{A57DDF22-24D4-27AA-23CE-DD83719478E3}"/>
              </a:ext>
            </a:extLst>
          </p:cNvPr>
          <p:cNvPicPr>
            <a:picLocks noChangeAspect="1"/>
          </p:cNvPicPr>
          <p:nvPr/>
        </p:nvPicPr>
        <p:blipFill>
          <a:blip r:embed="rId3"/>
          <a:stretch>
            <a:fillRect/>
          </a:stretch>
        </p:blipFill>
        <p:spPr>
          <a:xfrm>
            <a:off x="0" y="751709"/>
            <a:ext cx="3590925" cy="3590925"/>
          </a:xfrm>
          <a:prstGeom prst="rect">
            <a:avLst/>
          </a:prstGeom>
        </p:spPr>
      </p:pic>
      <p:pic>
        <p:nvPicPr>
          <p:cNvPr id="7" name="Image 6">
            <a:extLst>
              <a:ext uri="{FF2B5EF4-FFF2-40B4-BE49-F238E27FC236}">
                <a16:creationId xmlns:a16="http://schemas.microsoft.com/office/drawing/2014/main" id="{0C39312F-BCB0-3522-AC7D-3D107FF050FD}"/>
              </a:ext>
            </a:extLst>
          </p:cNvPr>
          <p:cNvPicPr>
            <a:picLocks noChangeAspect="1"/>
          </p:cNvPicPr>
          <p:nvPr/>
        </p:nvPicPr>
        <p:blipFill>
          <a:blip r:embed="rId4"/>
          <a:stretch>
            <a:fillRect/>
          </a:stretch>
        </p:blipFill>
        <p:spPr>
          <a:xfrm>
            <a:off x="3711575" y="2932113"/>
            <a:ext cx="3789362" cy="3789362"/>
          </a:xfrm>
          <a:prstGeom prst="rect">
            <a:avLst/>
          </a:prstGeom>
        </p:spPr>
      </p:pic>
      <p:pic>
        <p:nvPicPr>
          <p:cNvPr id="10" name="Image 9">
            <a:extLst>
              <a:ext uri="{FF2B5EF4-FFF2-40B4-BE49-F238E27FC236}">
                <a16:creationId xmlns:a16="http://schemas.microsoft.com/office/drawing/2014/main" id="{FB7F31A9-4730-E51C-B263-2393339886FB}"/>
              </a:ext>
            </a:extLst>
          </p:cNvPr>
          <p:cNvPicPr>
            <a:picLocks noChangeAspect="1"/>
          </p:cNvPicPr>
          <p:nvPr/>
        </p:nvPicPr>
        <p:blipFill>
          <a:blip r:embed="rId5"/>
          <a:stretch>
            <a:fillRect/>
          </a:stretch>
        </p:blipFill>
        <p:spPr>
          <a:xfrm>
            <a:off x="7500937" y="888235"/>
            <a:ext cx="4260850" cy="4260850"/>
          </a:xfrm>
          <a:prstGeom prst="rect">
            <a:avLst/>
          </a:prstGeom>
        </p:spPr>
      </p:pic>
    </p:spTree>
    <p:extLst>
      <p:ext uri="{BB962C8B-B14F-4D97-AF65-F5344CB8AC3E}">
        <p14:creationId xmlns:p14="http://schemas.microsoft.com/office/powerpoint/2010/main" val="1890938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56</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38709" y="80227"/>
            <a:ext cx="9827170" cy="553998"/>
          </a:xfrm>
          <a:prstGeom prst="rect">
            <a:avLst/>
          </a:prstGeom>
          <a:noFill/>
        </p:spPr>
        <p:txBody>
          <a:bodyPr wrap="square" lIns="0" tIns="0" rIns="0" bIns="0" rtlCol="0" anchor="ctr">
            <a:spAutoFit/>
          </a:bodyPr>
          <a:lstStyle/>
          <a:p>
            <a:r>
              <a:rPr lang="fr-FR" sz="3600" b="1" dirty="0">
                <a:solidFill>
                  <a:srgbClr val="7030A0"/>
                </a:solidFill>
                <a:latin typeface="+mj-lt"/>
              </a:rPr>
              <a:t>Communication </a:t>
            </a:r>
            <a:endParaRPr lang="id-ID" sz="36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pic>
        <p:nvPicPr>
          <p:cNvPr id="2" name="Image 1">
            <a:extLst>
              <a:ext uri="{FF2B5EF4-FFF2-40B4-BE49-F238E27FC236}">
                <a16:creationId xmlns:a16="http://schemas.microsoft.com/office/drawing/2014/main" id="{1701B300-C4EE-75C7-5EC6-1F08D5ABE843}"/>
              </a:ext>
            </a:extLst>
          </p:cNvPr>
          <p:cNvPicPr>
            <a:picLocks noChangeAspect="1"/>
          </p:cNvPicPr>
          <p:nvPr/>
        </p:nvPicPr>
        <p:blipFill>
          <a:blip r:embed="rId3"/>
          <a:stretch>
            <a:fillRect/>
          </a:stretch>
        </p:blipFill>
        <p:spPr>
          <a:xfrm>
            <a:off x="557213" y="1017588"/>
            <a:ext cx="4854575" cy="4854575"/>
          </a:xfrm>
          <a:prstGeom prst="rect">
            <a:avLst/>
          </a:prstGeom>
        </p:spPr>
      </p:pic>
      <p:pic>
        <p:nvPicPr>
          <p:cNvPr id="4" name="Image 3">
            <a:extLst>
              <a:ext uri="{FF2B5EF4-FFF2-40B4-BE49-F238E27FC236}">
                <a16:creationId xmlns:a16="http://schemas.microsoft.com/office/drawing/2014/main" id="{E0BC24EE-7D73-9ACA-70B9-82D6458D5866}"/>
              </a:ext>
            </a:extLst>
          </p:cNvPr>
          <p:cNvPicPr>
            <a:picLocks noChangeAspect="1"/>
          </p:cNvPicPr>
          <p:nvPr/>
        </p:nvPicPr>
        <p:blipFill>
          <a:blip r:embed="rId4"/>
          <a:stretch>
            <a:fillRect/>
          </a:stretch>
        </p:blipFill>
        <p:spPr>
          <a:xfrm>
            <a:off x="6390290" y="1053937"/>
            <a:ext cx="4716242" cy="4716242"/>
          </a:xfrm>
          <a:prstGeom prst="rect">
            <a:avLst/>
          </a:prstGeom>
        </p:spPr>
      </p:pic>
    </p:spTree>
    <p:extLst>
      <p:ext uri="{BB962C8B-B14F-4D97-AF65-F5344CB8AC3E}">
        <p14:creationId xmlns:p14="http://schemas.microsoft.com/office/powerpoint/2010/main" val="1436946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018F5D9-A10C-935E-2F70-5C8903872E7E}"/>
              </a:ext>
            </a:extLst>
          </p:cNvPr>
          <p:cNvSpPr>
            <a:spLocks noGrp="1"/>
          </p:cNvSpPr>
          <p:nvPr>
            <p:ph type="sldNum" sz="quarter" idx="12"/>
          </p:nvPr>
        </p:nvSpPr>
        <p:spPr/>
        <p:txBody>
          <a:bodyPr/>
          <a:lstStyle/>
          <a:p>
            <a:fld id="{E08D205E-34E0-4D4E-B6CF-D546C54444F4}" type="slidenum">
              <a:rPr lang="en-US" smtClean="0"/>
              <a:t>57</a:t>
            </a:fld>
            <a:endParaRPr lang="en-US"/>
          </a:p>
        </p:txBody>
      </p:sp>
      <p:pic>
        <p:nvPicPr>
          <p:cNvPr id="4" name="Image 3">
            <a:extLst>
              <a:ext uri="{FF2B5EF4-FFF2-40B4-BE49-F238E27FC236}">
                <a16:creationId xmlns:a16="http://schemas.microsoft.com/office/drawing/2014/main" id="{C031AF9F-6ED2-65BD-ACB0-0907C676C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167" y="356444"/>
            <a:ext cx="8394539" cy="5530364"/>
          </a:xfrm>
          <a:prstGeom prst="rect">
            <a:avLst/>
          </a:prstGeom>
        </p:spPr>
      </p:pic>
      <p:pic>
        <p:nvPicPr>
          <p:cNvPr id="5" name="Image 4">
            <a:extLst>
              <a:ext uri="{FF2B5EF4-FFF2-40B4-BE49-F238E27FC236}">
                <a16:creationId xmlns:a16="http://schemas.microsoft.com/office/drawing/2014/main" id="{797C9C4E-B9FC-6443-EDEE-FC11AA89BBB7}"/>
              </a:ext>
            </a:extLst>
          </p:cNvPr>
          <p:cNvPicPr>
            <a:picLocks noChangeAspect="1"/>
          </p:cNvPicPr>
          <p:nvPr/>
        </p:nvPicPr>
        <p:blipFill>
          <a:blip r:embed="rId3"/>
          <a:stretch>
            <a:fillRect/>
          </a:stretch>
        </p:blipFill>
        <p:spPr>
          <a:xfrm>
            <a:off x="135198" y="0"/>
            <a:ext cx="3506969" cy="6858000"/>
          </a:xfrm>
          <a:prstGeom prst="rect">
            <a:avLst/>
          </a:prstGeom>
        </p:spPr>
      </p:pic>
    </p:spTree>
    <p:extLst>
      <p:ext uri="{BB962C8B-B14F-4D97-AF65-F5344CB8AC3E}">
        <p14:creationId xmlns:p14="http://schemas.microsoft.com/office/powerpoint/2010/main" val="937845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86BF9B-7214-EDDD-2A14-C51B0A5BBEA1}"/>
              </a:ext>
            </a:extLst>
          </p:cNvPr>
          <p:cNvSpPr>
            <a:spLocks noGrp="1"/>
          </p:cNvSpPr>
          <p:nvPr>
            <p:ph type="sldNum" sz="quarter" idx="12"/>
          </p:nvPr>
        </p:nvSpPr>
        <p:spPr/>
        <p:txBody>
          <a:bodyPr/>
          <a:lstStyle/>
          <a:p>
            <a:fld id="{E08D205E-34E0-4D4E-B6CF-D546C54444F4}" type="slidenum">
              <a:rPr lang="en-US" smtClean="0"/>
              <a:t>58</a:t>
            </a:fld>
            <a:endParaRPr lang="en-US"/>
          </a:p>
        </p:txBody>
      </p:sp>
      <p:pic>
        <p:nvPicPr>
          <p:cNvPr id="3" name="Image 2">
            <a:extLst>
              <a:ext uri="{FF2B5EF4-FFF2-40B4-BE49-F238E27FC236}">
                <a16:creationId xmlns:a16="http://schemas.microsoft.com/office/drawing/2014/main" id="{CD09316A-691B-C5F7-FC4C-05B10AE3D7AE}"/>
              </a:ext>
            </a:extLst>
          </p:cNvPr>
          <p:cNvPicPr>
            <a:picLocks noChangeAspect="1"/>
          </p:cNvPicPr>
          <p:nvPr/>
        </p:nvPicPr>
        <p:blipFill>
          <a:blip r:embed="rId2"/>
          <a:stretch>
            <a:fillRect/>
          </a:stretch>
        </p:blipFill>
        <p:spPr>
          <a:xfrm>
            <a:off x="4561366" y="136525"/>
            <a:ext cx="7248814" cy="6414746"/>
          </a:xfrm>
          <a:prstGeom prst="rect">
            <a:avLst/>
          </a:prstGeom>
        </p:spPr>
      </p:pic>
      <p:pic>
        <p:nvPicPr>
          <p:cNvPr id="4" name="Image 3">
            <a:extLst>
              <a:ext uri="{FF2B5EF4-FFF2-40B4-BE49-F238E27FC236}">
                <a16:creationId xmlns:a16="http://schemas.microsoft.com/office/drawing/2014/main" id="{29B65457-5CDF-B6E0-4689-3254B5AA7EE9}"/>
              </a:ext>
            </a:extLst>
          </p:cNvPr>
          <p:cNvPicPr>
            <a:picLocks noChangeAspect="1"/>
          </p:cNvPicPr>
          <p:nvPr/>
        </p:nvPicPr>
        <p:blipFill>
          <a:blip r:embed="rId3"/>
          <a:stretch>
            <a:fillRect/>
          </a:stretch>
        </p:blipFill>
        <p:spPr>
          <a:xfrm>
            <a:off x="135198" y="0"/>
            <a:ext cx="4699000" cy="6858000"/>
          </a:xfrm>
          <a:prstGeom prst="rect">
            <a:avLst/>
          </a:prstGeom>
        </p:spPr>
      </p:pic>
    </p:spTree>
    <p:extLst>
      <p:ext uri="{BB962C8B-B14F-4D97-AF65-F5344CB8AC3E}">
        <p14:creationId xmlns:p14="http://schemas.microsoft.com/office/powerpoint/2010/main" val="1838057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30629" y="152280"/>
            <a:ext cx="11985171" cy="451800"/>
          </a:xfrm>
          <a:prstGeom prst="rect">
            <a:avLst/>
          </a:prstGeom>
          <a:noFill/>
          <a:ln>
            <a:noFill/>
          </a:ln>
        </p:spPr>
        <p:txBody>
          <a:bodyPr lIns="90000" tIns="46800" rIns="90000" bIns="46800"/>
          <a:lstStyle/>
          <a:p>
            <a:r>
              <a:rPr lang="en-US" sz="1100" spc="-1" dirty="0">
                <a:solidFill>
                  <a:srgbClr val="000000"/>
                </a:solidFill>
                <a:latin typeface="Arial"/>
              </a:rPr>
              <a:t>Global cancer statistics 2022: GLOBOCAN estimates of incidence and mortality worldwide for 36 cancers in 185 countries</a:t>
            </a:r>
          </a:p>
        </p:txBody>
      </p:sp>
      <p:sp>
        <p:nvSpPr>
          <p:cNvPr id="45" name="TextShape 2"/>
          <p:cNvSpPr txBox="1"/>
          <p:nvPr/>
        </p:nvSpPr>
        <p:spPr>
          <a:xfrm>
            <a:off x="130629" y="6253920"/>
            <a:ext cx="10447799" cy="451800"/>
          </a:xfrm>
          <a:prstGeom prst="rect">
            <a:avLst/>
          </a:prstGeom>
          <a:noFill/>
          <a:ln>
            <a:noFill/>
          </a:ln>
        </p:spPr>
        <p:txBody>
          <a:bodyPr lIns="90000" tIns="45000" rIns="90000" bIns="45000"/>
          <a:lstStyle/>
          <a:p>
            <a:r>
              <a:rPr lang="en-US" sz="800" b="1" spc="-1" dirty="0">
                <a:solidFill>
                  <a:srgbClr val="0054A6"/>
                </a:solidFill>
                <a:latin typeface="Arial"/>
              </a:rPr>
              <a:t>CA A Cancer J Clinicians, Volume: 74, Issue: 3, Pages: 229-263, First published: 04 April 2024, DOI: (10.3322/caac.21834) </a:t>
            </a:r>
            <a:endParaRPr lang="en-US" sz="800" spc="-1" dirty="0">
              <a:solidFill>
                <a:srgbClr val="000000"/>
              </a:solidFill>
              <a:latin typeface="Arial"/>
            </a:endParaRPr>
          </a:p>
        </p:txBody>
      </p:sp>
      <p:pic>
        <p:nvPicPr>
          <p:cNvPr id="46" name="Main graphic"/>
          <p:cNvPicPr/>
          <p:nvPr/>
        </p:nvPicPr>
        <p:blipFill>
          <a:blip r:embed="rId3"/>
          <a:stretch/>
        </p:blipFill>
        <p:spPr>
          <a:xfrm>
            <a:off x="3386295" y="604080"/>
            <a:ext cx="6370653" cy="5535463"/>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59</a:t>
            </a:fld>
            <a:endParaRPr lang="en-US" sz="2400" b="1" dirty="0">
              <a:solidFill>
                <a:schemeClr val="bg1"/>
              </a:solidFill>
              <a:latin typeface="Arial Black" panose="020B0A04020102020204" pitchFamily="34" charset="0"/>
            </a:endParaRPr>
          </a:p>
        </p:txBody>
      </p:sp>
      <p:sp>
        <p:nvSpPr>
          <p:cNvPr id="25" name="TextBox 6">
            <a:extLst>
              <a:ext uri="{FF2B5EF4-FFF2-40B4-BE49-F238E27FC236}">
                <a16:creationId xmlns:a16="http://schemas.microsoft.com/office/drawing/2014/main" id="{E30294B8-4862-474C-A351-C243AB29489B}"/>
              </a:ext>
            </a:extLst>
          </p:cNvPr>
          <p:cNvSpPr txBox="1"/>
          <p:nvPr/>
        </p:nvSpPr>
        <p:spPr>
          <a:xfrm>
            <a:off x="955491" y="46842"/>
            <a:ext cx="9747854" cy="615553"/>
          </a:xfrm>
          <a:prstGeom prst="rect">
            <a:avLst/>
          </a:prstGeom>
          <a:noFill/>
        </p:spPr>
        <p:txBody>
          <a:bodyPr wrap="square" lIns="0" tIns="0" rIns="0" bIns="0" rtlCol="0" anchor="ctr">
            <a:spAutoFit/>
          </a:bodyPr>
          <a:lstStyle/>
          <a:p>
            <a:r>
              <a:rPr lang="fr-FR" sz="4000" b="1" dirty="0">
                <a:solidFill>
                  <a:srgbClr val="7030A0"/>
                </a:solidFill>
                <a:latin typeface="+mj-lt"/>
              </a:rPr>
              <a:t>Conclusion </a:t>
            </a:r>
            <a:endParaRPr lang="id-ID" sz="4000" b="1" dirty="0">
              <a:solidFill>
                <a:srgbClr val="7030A0"/>
              </a:solidFill>
              <a:latin typeface="+mj-lt"/>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
        <p:nvSpPr>
          <p:cNvPr id="2" name="ZoneTexte 1">
            <a:extLst>
              <a:ext uri="{FF2B5EF4-FFF2-40B4-BE49-F238E27FC236}">
                <a16:creationId xmlns:a16="http://schemas.microsoft.com/office/drawing/2014/main" id="{7AF69DC5-5A0C-0909-9E6F-F547822C68A8}"/>
              </a:ext>
            </a:extLst>
          </p:cNvPr>
          <p:cNvSpPr txBox="1"/>
          <p:nvPr/>
        </p:nvSpPr>
        <p:spPr>
          <a:xfrm>
            <a:off x="236628" y="867386"/>
            <a:ext cx="11646705" cy="5990614"/>
          </a:xfrm>
          <a:prstGeom prst="rect">
            <a:avLst/>
          </a:prstGeom>
          <a:noFill/>
        </p:spPr>
        <p:txBody>
          <a:bodyPr wrap="square" rtlCol="0">
            <a:spAutoFit/>
          </a:bodyPr>
          <a:lstStyle/>
          <a:p>
            <a:pPr>
              <a:lnSpc>
                <a:spcPct val="200000"/>
              </a:lnSpc>
            </a:pPr>
            <a:r>
              <a:rPr lang="fr-FR" sz="2800" dirty="0"/>
              <a:t>- Cancer viro-induit</a:t>
            </a:r>
          </a:p>
          <a:p>
            <a:pPr>
              <a:lnSpc>
                <a:spcPct val="200000"/>
              </a:lnSpc>
            </a:pPr>
            <a:r>
              <a:rPr lang="fr-FR" sz="2800" dirty="0"/>
              <a:t>- HPV oncogènes à haut risque</a:t>
            </a:r>
          </a:p>
          <a:p>
            <a:pPr>
              <a:lnSpc>
                <a:spcPct val="200000"/>
              </a:lnSpc>
            </a:pPr>
            <a:r>
              <a:rPr lang="fr-FR" sz="2800" dirty="0"/>
              <a:t>-Elimination </a:t>
            </a:r>
          </a:p>
          <a:p>
            <a:pPr marL="457200" indent="-457200">
              <a:lnSpc>
                <a:spcPct val="200000"/>
              </a:lnSpc>
              <a:buFont typeface="Arial" panose="020B0604020202020204" pitchFamily="34" charset="0"/>
              <a:buChar char="•"/>
            </a:pPr>
            <a:r>
              <a:rPr lang="fr-FR" sz="2800" dirty="0"/>
              <a:t>Vaccination</a:t>
            </a:r>
          </a:p>
          <a:p>
            <a:pPr marL="457200" indent="-457200">
              <a:lnSpc>
                <a:spcPct val="200000"/>
              </a:lnSpc>
              <a:buFont typeface="Arial" panose="020B0604020202020204" pitchFamily="34" charset="0"/>
              <a:buChar char="•"/>
            </a:pPr>
            <a:r>
              <a:rPr lang="fr-FR" sz="2800" dirty="0"/>
              <a:t>Dépistage</a:t>
            </a:r>
          </a:p>
          <a:p>
            <a:pPr marL="457200" indent="-457200">
              <a:lnSpc>
                <a:spcPct val="200000"/>
              </a:lnSpc>
              <a:buFont typeface="Arial" panose="020B0604020202020204" pitchFamily="34" charset="0"/>
              <a:buChar char="•"/>
            </a:pPr>
            <a:r>
              <a:rPr lang="fr-FR" sz="2800" dirty="0"/>
              <a:t>Traitement des lésions précancéreuses du col utérin</a:t>
            </a:r>
          </a:p>
          <a:p>
            <a:pPr>
              <a:lnSpc>
                <a:spcPct val="200000"/>
              </a:lnSpc>
            </a:pPr>
            <a:r>
              <a:rPr lang="fr-FR" sz="2800" dirty="0"/>
              <a:t>Décideurs politiques-prestataires-communautés </a:t>
            </a:r>
          </a:p>
        </p:txBody>
      </p:sp>
    </p:spTree>
    <p:extLst>
      <p:ext uri="{BB962C8B-B14F-4D97-AF65-F5344CB8AC3E}">
        <p14:creationId xmlns:p14="http://schemas.microsoft.com/office/powerpoint/2010/main" val="2828516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1A2A7C9-A9E9-6BAB-06B4-5CC3787806B8}"/>
              </a:ext>
            </a:extLst>
          </p:cNvPr>
          <p:cNvSpPr>
            <a:spLocks noGrp="1"/>
          </p:cNvSpPr>
          <p:nvPr>
            <p:ph type="sldNum" sz="quarter" idx="12"/>
          </p:nvPr>
        </p:nvSpPr>
        <p:spPr/>
        <p:txBody>
          <a:bodyPr/>
          <a:lstStyle/>
          <a:p>
            <a:fld id="{E08D205E-34E0-4D4E-B6CF-D546C54444F4}" type="slidenum">
              <a:rPr lang="en-US" smtClean="0"/>
              <a:t>60</a:t>
            </a:fld>
            <a:endParaRPr lang="en-US"/>
          </a:p>
        </p:txBody>
      </p:sp>
      <p:pic>
        <p:nvPicPr>
          <p:cNvPr id="3" name="Image 2">
            <a:extLst>
              <a:ext uri="{FF2B5EF4-FFF2-40B4-BE49-F238E27FC236}">
                <a16:creationId xmlns:a16="http://schemas.microsoft.com/office/drawing/2014/main" id="{DC750572-4C42-6ADB-1F04-E000EDB13F7E}"/>
              </a:ext>
            </a:extLst>
          </p:cNvPr>
          <p:cNvPicPr>
            <a:picLocks noChangeAspect="1"/>
          </p:cNvPicPr>
          <p:nvPr/>
        </p:nvPicPr>
        <p:blipFill>
          <a:blip r:embed="rId2"/>
          <a:stretch>
            <a:fillRect/>
          </a:stretch>
        </p:blipFill>
        <p:spPr>
          <a:xfrm>
            <a:off x="2667000" y="1143000"/>
            <a:ext cx="6858000" cy="4572000"/>
          </a:xfrm>
          <a:prstGeom prst="rect">
            <a:avLst/>
          </a:prstGeom>
        </p:spPr>
      </p:pic>
    </p:spTree>
    <p:extLst>
      <p:ext uri="{BB962C8B-B14F-4D97-AF65-F5344CB8AC3E}">
        <p14:creationId xmlns:p14="http://schemas.microsoft.com/office/powerpoint/2010/main" val="703473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48C5819-9C32-3363-C945-4DB4B4A2ECC5}"/>
              </a:ext>
            </a:extLst>
          </p:cNvPr>
          <p:cNvSpPr>
            <a:spLocks noGrp="1"/>
          </p:cNvSpPr>
          <p:nvPr>
            <p:ph type="sldNum" sz="quarter" idx="12"/>
          </p:nvPr>
        </p:nvSpPr>
        <p:spPr/>
        <p:txBody>
          <a:bodyPr/>
          <a:lstStyle/>
          <a:p>
            <a:fld id="{DF943E36-012F-B248-ACD2-753A8BD42C72}" type="slidenum">
              <a:rPr lang="fr-FR" smtClean="0"/>
              <a:t>61</a:t>
            </a:fld>
            <a:endParaRPr lang="fr-FR"/>
          </a:p>
        </p:txBody>
      </p:sp>
      <p:pic>
        <p:nvPicPr>
          <p:cNvPr id="3" name="Image 2">
            <a:extLst>
              <a:ext uri="{FF2B5EF4-FFF2-40B4-BE49-F238E27FC236}">
                <a16:creationId xmlns:a16="http://schemas.microsoft.com/office/drawing/2014/main" id="{6C057F7C-DCC9-C946-152C-EBF1D1DF2057}"/>
              </a:ext>
            </a:extLst>
          </p:cNvPr>
          <p:cNvPicPr>
            <a:picLocks noChangeAspect="1"/>
          </p:cNvPicPr>
          <p:nvPr/>
        </p:nvPicPr>
        <p:blipFill>
          <a:blip r:embed="rId2"/>
          <a:stretch>
            <a:fillRect/>
          </a:stretch>
        </p:blipFill>
        <p:spPr>
          <a:xfrm>
            <a:off x="6095999" y="0"/>
            <a:ext cx="5617581" cy="3264061"/>
          </a:xfrm>
          <a:prstGeom prst="rect">
            <a:avLst/>
          </a:prstGeom>
        </p:spPr>
      </p:pic>
      <p:pic>
        <p:nvPicPr>
          <p:cNvPr id="6" name="Espace réservé du contenu 4">
            <a:extLst>
              <a:ext uri="{FF2B5EF4-FFF2-40B4-BE49-F238E27FC236}">
                <a16:creationId xmlns:a16="http://schemas.microsoft.com/office/drawing/2014/main" id="{EBACC4DF-B15B-3B47-E4CE-4C57A87F9479}"/>
              </a:ext>
            </a:extLst>
          </p:cNvPr>
          <p:cNvPicPr>
            <a:picLocks noChangeAspect="1"/>
          </p:cNvPicPr>
          <p:nvPr/>
        </p:nvPicPr>
        <p:blipFill>
          <a:blip r:embed="rId3"/>
          <a:stretch>
            <a:fillRect/>
          </a:stretch>
        </p:blipFill>
        <p:spPr>
          <a:xfrm>
            <a:off x="107731" y="1"/>
            <a:ext cx="5378669" cy="3368885"/>
          </a:xfrm>
          <a:prstGeom prst="rect">
            <a:avLst/>
          </a:prstGeom>
        </p:spPr>
      </p:pic>
      <p:pic>
        <p:nvPicPr>
          <p:cNvPr id="7" name="Image 6">
            <a:extLst>
              <a:ext uri="{FF2B5EF4-FFF2-40B4-BE49-F238E27FC236}">
                <a16:creationId xmlns:a16="http://schemas.microsoft.com/office/drawing/2014/main" id="{F37DE581-B75C-3B62-6CAE-B74C5591621F}"/>
              </a:ext>
            </a:extLst>
          </p:cNvPr>
          <p:cNvPicPr>
            <a:picLocks noChangeAspect="1"/>
          </p:cNvPicPr>
          <p:nvPr/>
        </p:nvPicPr>
        <p:blipFill>
          <a:blip r:embed="rId4"/>
          <a:stretch>
            <a:fillRect/>
          </a:stretch>
        </p:blipFill>
        <p:spPr>
          <a:xfrm>
            <a:off x="107731" y="3489114"/>
            <a:ext cx="5378669" cy="3235965"/>
          </a:xfrm>
          <a:prstGeom prst="rect">
            <a:avLst/>
          </a:prstGeom>
        </p:spPr>
      </p:pic>
      <p:pic>
        <p:nvPicPr>
          <p:cNvPr id="8" name="Image 7">
            <a:extLst>
              <a:ext uri="{FF2B5EF4-FFF2-40B4-BE49-F238E27FC236}">
                <a16:creationId xmlns:a16="http://schemas.microsoft.com/office/drawing/2014/main" id="{FFE5142B-C65D-7911-8A4C-CC599E1BCDD2}"/>
              </a:ext>
            </a:extLst>
          </p:cNvPr>
          <p:cNvPicPr>
            <a:picLocks noChangeAspect="1"/>
          </p:cNvPicPr>
          <p:nvPr/>
        </p:nvPicPr>
        <p:blipFill>
          <a:blip r:embed="rId5"/>
          <a:stretch>
            <a:fillRect/>
          </a:stretch>
        </p:blipFill>
        <p:spPr>
          <a:xfrm>
            <a:off x="6095999" y="3429000"/>
            <a:ext cx="5617581" cy="3368885"/>
          </a:xfrm>
          <a:prstGeom prst="rect">
            <a:avLst/>
          </a:prstGeom>
        </p:spPr>
      </p:pic>
    </p:spTree>
    <p:extLst>
      <p:ext uri="{BB962C8B-B14F-4D97-AF65-F5344CB8AC3E}">
        <p14:creationId xmlns:p14="http://schemas.microsoft.com/office/powerpoint/2010/main" val="4270211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07290" y="956604"/>
            <a:ext cx="4091354" cy="5080000"/>
          </a:xfrm>
          <a:prstGeom prst="rect">
            <a:avLst/>
          </a:prstGeom>
        </p:spPr>
      </p:pic>
      <p:sp>
        <p:nvSpPr>
          <p:cNvPr id="2" name="Rectangle 1"/>
          <p:cNvSpPr/>
          <p:nvPr/>
        </p:nvSpPr>
        <p:spPr>
          <a:xfrm>
            <a:off x="6152272" y="956604"/>
            <a:ext cx="5163428" cy="508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dirty="0">
                <a:solidFill>
                  <a:schemeClr val="tx1"/>
                </a:solidFill>
                <a:latin typeface="Tahoma" charset="0"/>
                <a:ea typeface="Tahoma" charset="0"/>
                <a:cs typeface="Tahoma" charset="0"/>
              </a:rPr>
              <a:t>TOO OFTEN, women who are now being saved by the reduction in maternal mortality are dying </a:t>
            </a:r>
            <a:r>
              <a:rPr lang="fr-FR" sz="2800" dirty="0" err="1">
                <a:solidFill>
                  <a:schemeClr val="tx1"/>
                </a:solidFill>
                <a:latin typeface="Tahoma" charset="0"/>
                <a:ea typeface="Tahoma" charset="0"/>
                <a:cs typeface="Tahoma" charset="0"/>
              </a:rPr>
              <a:t>instead</a:t>
            </a:r>
            <a:r>
              <a:rPr lang="fr-FR" sz="2800" dirty="0">
                <a:solidFill>
                  <a:schemeClr val="tx1"/>
                </a:solidFill>
                <a:latin typeface="Tahoma" charset="0"/>
                <a:ea typeface="Tahoma" charset="0"/>
                <a:cs typeface="Tahoma" charset="0"/>
              </a:rPr>
              <a:t> of cervical cancer. A preventable disease.</a:t>
            </a:r>
            <a:endParaRPr lang="fr-FR" sz="2800" dirty="0">
              <a:solidFill>
                <a:schemeClr val="tx1"/>
              </a:solidFill>
            </a:endParaRPr>
          </a:p>
        </p:txBody>
      </p:sp>
      <p:sp>
        <p:nvSpPr>
          <p:cNvPr id="4" name="ZoneTexte 3"/>
          <p:cNvSpPr txBox="1"/>
          <p:nvPr/>
        </p:nvSpPr>
        <p:spPr>
          <a:xfrm>
            <a:off x="200025" y="154746"/>
            <a:ext cx="11844337" cy="461665"/>
          </a:xfrm>
          <a:prstGeom prst="rect">
            <a:avLst/>
          </a:prstGeom>
          <a:noFill/>
        </p:spPr>
        <p:txBody>
          <a:bodyPr wrap="square" rtlCol="0">
            <a:spAutoFit/>
          </a:bodyPr>
          <a:lstStyle/>
          <a:p>
            <a:pPr algn="ctr"/>
            <a:r>
              <a:rPr lang="fr-FR" sz="2400" b="1" dirty="0">
                <a:latin typeface="Tahoma" charset="0"/>
                <a:ea typeface="Tahoma" charset="0"/>
                <a:cs typeface="Tahoma" charset="0"/>
              </a:rPr>
              <a:t>FIGO CONGRESS 2018, RIO DE JANEIRO, BRESIL</a:t>
            </a:r>
          </a:p>
        </p:txBody>
      </p:sp>
      <p:sp>
        <p:nvSpPr>
          <p:cNvPr id="5" name="ZoneTexte 4"/>
          <p:cNvSpPr txBox="1"/>
          <p:nvPr/>
        </p:nvSpPr>
        <p:spPr>
          <a:xfrm>
            <a:off x="307290" y="6376797"/>
            <a:ext cx="4009615" cy="307777"/>
          </a:xfrm>
          <a:prstGeom prst="rect">
            <a:avLst/>
          </a:prstGeom>
          <a:noFill/>
        </p:spPr>
        <p:txBody>
          <a:bodyPr wrap="square" rtlCol="0">
            <a:spAutoFit/>
          </a:bodyPr>
          <a:lstStyle/>
          <a:p>
            <a:pPr algn="ctr"/>
            <a:r>
              <a:rPr lang="fr-FR" sz="1400" dirty="0">
                <a:latin typeface="Tahoma" charset="0"/>
                <a:ea typeface="Tahoma" charset="0"/>
                <a:cs typeface="Tahoma" charset="0"/>
              </a:rPr>
              <a:t>PURANDARE, FIGO PAST  PRESIDENT</a:t>
            </a:r>
          </a:p>
        </p:txBody>
      </p:sp>
    </p:spTree>
    <p:extLst>
      <p:ext uri="{BB962C8B-B14F-4D97-AF65-F5344CB8AC3E}">
        <p14:creationId xmlns:p14="http://schemas.microsoft.com/office/powerpoint/2010/main" val="1071352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pattFill prst="divot">
          <a:fgClr>
            <a:schemeClr val="bg1">
              <a:lumMod val="85000"/>
            </a:schemeClr>
          </a:fgClr>
          <a:bgClr>
            <a:schemeClr val="bg1"/>
          </a:bgClr>
        </a:pattFill>
        <a:effectLst/>
      </p:bgPr>
    </p:bg>
    <p:spTree>
      <p:nvGrpSpPr>
        <p:cNvPr id="1" name=""/>
        <p:cNvGrpSpPr/>
        <p:nvPr/>
      </p:nvGrpSpPr>
      <p:grpSpPr>
        <a:xfrm>
          <a:off x="0" y="0"/>
          <a:ext cx="0" cy="0"/>
          <a:chOff x="0" y="0"/>
          <a:chExt cx="0" cy="0"/>
        </a:xfrm>
      </p:grpSpPr>
      <p:cxnSp>
        <p:nvCxnSpPr>
          <p:cNvPr id="10" name="Connecteur droit 9">
            <a:extLst>
              <a:ext uri="{FF2B5EF4-FFF2-40B4-BE49-F238E27FC236}">
                <a16:creationId xmlns:a16="http://schemas.microsoft.com/office/drawing/2014/main" id="{08F8C8F9-E6FD-4480-8CB0-846A5B5B103B}"/>
              </a:ext>
            </a:extLst>
          </p:cNvPr>
          <p:cNvCxnSpPr>
            <a:cxnSpLocks/>
          </p:cNvCxnSpPr>
          <p:nvPr/>
        </p:nvCxnSpPr>
        <p:spPr>
          <a:xfrm>
            <a:off x="4169327" y="5399740"/>
            <a:ext cx="647428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6C225808-4C1A-4D27-981C-C5F97ECF0BFD}"/>
              </a:ext>
            </a:extLst>
          </p:cNvPr>
          <p:cNvGrpSpPr/>
          <p:nvPr/>
        </p:nvGrpSpPr>
        <p:grpSpPr>
          <a:xfrm>
            <a:off x="0" y="1028492"/>
            <a:ext cx="4407071" cy="4801016"/>
            <a:chOff x="634829" y="1028492"/>
            <a:chExt cx="4407071" cy="4801016"/>
          </a:xfrm>
          <a:solidFill>
            <a:srgbClr val="7030A0"/>
          </a:solidFill>
        </p:grpSpPr>
        <p:grpSp>
          <p:nvGrpSpPr>
            <p:cNvPr id="2" name="Group 1">
              <a:extLst>
                <a:ext uri="{FF2B5EF4-FFF2-40B4-BE49-F238E27FC236}">
                  <a16:creationId xmlns:a16="http://schemas.microsoft.com/office/drawing/2014/main" id="{AD28339C-471C-4034-AFEB-87908320EDF9}"/>
                </a:ext>
              </a:extLst>
            </p:cNvPr>
            <p:cNvGrpSpPr/>
            <p:nvPr/>
          </p:nvGrpSpPr>
          <p:grpSpPr>
            <a:xfrm>
              <a:off x="4813300" y="1028492"/>
              <a:ext cx="228600" cy="4801016"/>
              <a:chOff x="4813300" y="1028492"/>
              <a:chExt cx="228600" cy="4801016"/>
            </a:xfrm>
            <a:grpFill/>
          </p:grpSpPr>
          <p:sp>
            <p:nvSpPr>
              <p:cNvPr id="6" name="Right Triangle 5">
                <a:extLst>
                  <a:ext uri="{FF2B5EF4-FFF2-40B4-BE49-F238E27FC236}">
                    <a16:creationId xmlns:a16="http://schemas.microsoft.com/office/drawing/2014/main" id="{0F414CA8-9AAD-4C2C-A88A-8A74E8E805B8}"/>
                  </a:ext>
                </a:extLst>
              </p:cNvPr>
              <p:cNvSpPr/>
              <p:nvPr/>
            </p:nvSpPr>
            <p:spPr>
              <a:xfrm flipV="1">
                <a:off x="4813300" y="5372308"/>
                <a:ext cx="228600" cy="4572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2C375972-9C28-4C3B-94C7-BDAC3A5EB1C4}"/>
                  </a:ext>
                </a:extLst>
              </p:cNvPr>
              <p:cNvSpPr/>
              <p:nvPr/>
            </p:nvSpPr>
            <p:spPr>
              <a:xfrm>
                <a:off x="4813300" y="1028492"/>
                <a:ext cx="228600" cy="4572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a:extLst>
                <a:ext uri="{FF2B5EF4-FFF2-40B4-BE49-F238E27FC236}">
                  <a16:creationId xmlns:a16="http://schemas.microsoft.com/office/drawing/2014/main" id="{8128005B-8420-4AE8-A14C-5E6A911C1D35}"/>
                </a:ext>
              </a:extLst>
            </p:cNvPr>
            <p:cNvGrpSpPr/>
            <p:nvPr/>
          </p:nvGrpSpPr>
          <p:grpSpPr>
            <a:xfrm>
              <a:off x="963604" y="1361661"/>
              <a:ext cx="3745842" cy="4134264"/>
              <a:chOff x="1041819" y="1123536"/>
              <a:chExt cx="3818414" cy="4214361"/>
            </a:xfrm>
            <a:grpFill/>
          </p:grpSpPr>
          <p:sp>
            <p:nvSpPr>
              <p:cNvPr id="14" name="Freeform 5">
                <a:extLst>
                  <a:ext uri="{FF2B5EF4-FFF2-40B4-BE49-F238E27FC236}">
                    <a16:creationId xmlns:a16="http://schemas.microsoft.com/office/drawing/2014/main" id="{09559C0E-D81A-4C20-9E76-766CF0F6C89A}"/>
                  </a:ext>
                </a:extLst>
              </p:cNvPr>
              <p:cNvSpPr>
                <a:spLocks/>
              </p:cNvSpPr>
              <p:nvPr/>
            </p:nvSpPr>
            <p:spPr bwMode="auto">
              <a:xfrm>
                <a:off x="2524940" y="4537479"/>
                <a:ext cx="383543" cy="494853"/>
              </a:xfrm>
              <a:custGeom>
                <a:avLst/>
                <a:gdLst>
                  <a:gd name="T0" fmla="*/ 0 w 101"/>
                  <a:gd name="T1" fmla="*/ 118 h 126"/>
                  <a:gd name="T2" fmla="*/ 2 w 101"/>
                  <a:gd name="T3" fmla="*/ 126 h 126"/>
                  <a:gd name="T4" fmla="*/ 28 w 101"/>
                  <a:gd name="T5" fmla="*/ 126 h 126"/>
                  <a:gd name="T6" fmla="*/ 50 w 101"/>
                  <a:gd name="T7" fmla="*/ 126 h 126"/>
                  <a:gd name="T8" fmla="*/ 72 w 101"/>
                  <a:gd name="T9" fmla="*/ 126 h 126"/>
                  <a:gd name="T10" fmla="*/ 98 w 101"/>
                  <a:gd name="T11" fmla="*/ 126 h 126"/>
                  <a:gd name="T12" fmla="*/ 100 w 101"/>
                  <a:gd name="T13" fmla="*/ 118 h 126"/>
                  <a:gd name="T14" fmla="*/ 90 w 101"/>
                  <a:gd name="T15" fmla="*/ 91 h 126"/>
                  <a:gd name="T16" fmla="*/ 73 w 101"/>
                  <a:gd name="T17" fmla="*/ 82 h 126"/>
                  <a:gd name="T18" fmla="*/ 64 w 101"/>
                  <a:gd name="T19" fmla="*/ 67 h 126"/>
                  <a:gd name="T20" fmla="*/ 78 w 101"/>
                  <a:gd name="T21" fmla="*/ 59 h 126"/>
                  <a:gd name="T22" fmla="*/ 77 w 101"/>
                  <a:gd name="T23" fmla="*/ 51 h 126"/>
                  <a:gd name="T24" fmla="*/ 76 w 101"/>
                  <a:gd name="T25" fmla="*/ 26 h 126"/>
                  <a:gd name="T26" fmla="*/ 63 w 101"/>
                  <a:gd name="T27" fmla="*/ 7 h 126"/>
                  <a:gd name="T28" fmla="*/ 30 w 101"/>
                  <a:gd name="T29" fmla="*/ 14 h 126"/>
                  <a:gd name="T30" fmla="*/ 24 w 101"/>
                  <a:gd name="T31" fmla="*/ 51 h 126"/>
                  <a:gd name="T32" fmla="*/ 22 w 101"/>
                  <a:gd name="T33" fmla="*/ 59 h 126"/>
                  <a:gd name="T34" fmla="*/ 36 w 101"/>
                  <a:gd name="T35" fmla="*/ 67 h 126"/>
                  <a:gd name="T36" fmla="*/ 28 w 101"/>
                  <a:gd name="T37" fmla="*/ 82 h 126"/>
                  <a:gd name="T38" fmla="*/ 10 w 101"/>
                  <a:gd name="T39" fmla="*/ 91 h 126"/>
                  <a:gd name="T40" fmla="*/ 0 w 101"/>
                  <a:gd name="T41" fmla="*/ 11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26">
                    <a:moveTo>
                      <a:pt x="0" y="118"/>
                    </a:moveTo>
                    <a:cubicBezTo>
                      <a:pt x="0" y="120"/>
                      <a:pt x="1" y="126"/>
                      <a:pt x="2" y="126"/>
                    </a:cubicBezTo>
                    <a:cubicBezTo>
                      <a:pt x="2" y="126"/>
                      <a:pt x="14" y="126"/>
                      <a:pt x="28" y="126"/>
                    </a:cubicBezTo>
                    <a:cubicBezTo>
                      <a:pt x="36" y="126"/>
                      <a:pt x="43" y="126"/>
                      <a:pt x="50" y="126"/>
                    </a:cubicBezTo>
                    <a:cubicBezTo>
                      <a:pt x="57" y="126"/>
                      <a:pt x="65" y="126"/>
                      <a:pt x="72" y="126"/>
                    </a:cubicBezTo>
                    <a:cubicBezTo>
                      <a:pt x="86" y="126"/>
                      <a:pt x="98" y="126"/>
                      <a:pt x="98" y="126"/>
                    </a:cubicBezTo>
                    <a:cubicBezTo>
                      <a:pt x="100" y="126"/>
                      <a:pt x="100" y="120"/>
                      <a:pt x="100" y="118"/>
                    </a:cubicBezTo>
                    <a:cubicBezTo>
                      <a:pt x="101" y="107"/>
                      <a:pt x="100" y="97"/>
                      <a:pt x="90" y="91"/>
                    </a:cubicBezTo>
                    <a:cubicBezTo>
                      <a:pt x="87" y="88"/>
                      <a:pt x="78" y="85"/>
                      <a:pt x="73" y="82"/>
                    </a:cubicBezTo>
                    <a:cubicBezTo>
                      <a:pt x="68" y="80"/>
                      <a:pt x="60" y="73"/>
                      <a:pt x="64" y="67"/>
                    </a:cubicBezTo>
                    <a:cubicBezTo>
                      <a:pt x="67" y="62"/>
                      <a:pt x="75" y="65"/>
                      <a:pt x="78" y="59"/>
                    </a:cubicBezTo>
                    <a:cubicBezTo>
                      <a:pt x="79" y="58"/>
                      <a:pt x="77" y="56"/>
                      <a:pt x="77" y="51"/>
                    </a:cubicBezTo>
                    <a:cubicBezTo>
                      <a:pt x="77" y="47"/>
                      <a:pt x="77" y="31"/>
                      <a:pt x="76" y="26"/>
                    </a:cubicBezTo>
                    <a:cubicBezTo>
                      <a:pt x="73" y="19"/>
                      <a:pt x="70" y="12"/>
                      <a:pt x="63" y="7"/>
                    </a:cubicBezTo>
                    <a:cubicBezTo>
                      <a:pt x="53" y="0"/>
                      <a:pt x="38" y="4"/>
                      <a:pt x="30" y="14"/>
                    </a:cubicBezTo>
                    <a:cubicBezTo>
                      <a:pt x="23" y="25"/>
                      <a:pt x="24" y="39"/>
                      <a:pt x="24" y="51"/>
                    </a:cubicBezTo>
                    <a:cubicBezTo>
                      <a:pt x="23" y="56"/>
                      <a:pt x="21" y="58"/>
                      <a:pt x="22" y="59"/>
                    </a:cubicBezTo>
                    <a:cubicBezTo>
                      <a:pt x="25" y="64"/>
                      <a:pt x="33" y="63"/>
                      <a:pt x="36" y="67"/>
                    </a:cubicBezTo>
                    <a:cubicBezTo>
                      <a:pt x="41" y="72"/>
                      <a:pt x="32" y="80"/>
                      <a:pt x="28" y="82"/>
                    </a:cubicBezTo>
                    <a:cubicBezTo>
                      <a:pt x="22" y="85"/>
                      <a:pt x="14" y="88"/>
                      <a:pt x="10" y="91"/>
                    </a:cubicBezTo>
                    <a:cubicBezTo>
                      <a:pt x="1" y="97"/>
                      <a:pt x="0" y="107"/>
                      <a:pt x="0" y="118"/>
                    </a:cubicBezTo>
                    <a:close/>
                  </a:path>
                </a:pathLst>
              </a:cu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15" name="Freeform 6">
                <a:extLst>
                  <a:ext uri="{FF2B5EF4-FFF2-40B4-BE49-F238E27FC236}">
                    <a16:creationId xmlns:a16="http://schemas.microsoft.com/office/drawing/2014/main" id="{3F77812A-4C38-44C5-B3E4-2DDB12824B35}"/>
                  </a:ext>
                </a:extLst>
              </p:cNvPr>
              <p:cNvSpPr>
                <a:spLocks noEditPoints="1"/>
              </p:cNvSpPr>
              <p:nvPr/>
            </p:nvSpPr>
            <p:spPr bwMode="auto">
              <a:xfrm>
                <a:off x="2848267" y="4517199"/>
                <a:ext cx="331182" cy="515133"/>
              </a:xfrm>
              <a:custGeom>
                <a:avLst/>
                <a:gdLst>
                  <a:gd name="T0" fmla="*/ 25 w 87"/>
                  <a:gd name="T1" fmla="*/ 6 h 131"/>
                  <a:gd name="T2" fmla="*/ 41 w 87"/>
                  <a:gd name="T3" fmla="*/ 15 h 131"/>
                  <a:gd name="T4" fmla="*/ 41 w 87"/>
                  <a:gd name="T5" fmla="*/ 24 h 131"/>
                  <a:gd name="T6" fmla="*/ 41 w 87"/>
                  <a:gd name="T7" fmla="*/ 34 h 131"/>
                  <a:gd name="T8" fmla="*/ 41 w 87"/>
                  <a:gd name="T9" fmla="*/ 37 h 131"/>
                  <a:gd name="T10" fmla="*/ 44 w 87"/>
                  <a:gd name="T11" fmla="*/ 38 h 131"/>
                  <a:gd name="T12" fmla="*/ 44 w 87"/>
                  <a:gd name="T13" fmla="*/ 40 h 131"/>
                  <a:gd name="T14" fmla="*/ 42 w 87"/>
                  <a:gd name="T15" fmla="*/ 42 h 131"/>
                  <a:gd name="T16" fmla="*/ 37 w 87"/>
                  <a:gd name="T17" fmla="*/ 48 h 131"/>
                  <a:gd name="T18" fmla="*/ 37 w 87"/>
                  <a:gd name="T19" fmla="*/ 50 h 131"/>
                  <a:gd name="T20" fmla="*/ 35 w 87"/>
                  <a:gd name="T21" fmla="*/ 66 h 131"/>
                  <a:gd name="T22" fmla="*/ 50 w 87"/>
                  <a:gd name="T23" fmla="*/ 85 h 131"/>
                  <a:gd name="T24" fmla="*/ 70 w 87"/>
                  <a:gd name="T25" fmla="*/ 97 h 131"/>
                  <a:gd name="T26" fmla="*/ 78 w 87"/>
                  <a:gd name="T27" fmla="*/ 125 h 131"/>
                  <a:gd name="T28" fmla="*/ 31 w 87"/>
                  <a:gd name="T29" fmla="*/ 125 h 131"/>
                  <a:gd name="T30" fmla="*/ 31 w 87"/>
                  <a:gd name="T31" fmla="*/ 125 h 131"/>
                  <a:gd name="T32" fmla="*/ 31 w 87"/>
                  <a:gd name="T33" fmla="*/ 124 h 131"/>
                  <a:gd name="T34" fmla="*/ 14 w 87"/>
                  <a:gd name="T35" fmla="*/ 82 h 131"/>
                  <a:gd name="T36" fmla="*/ 9 w 87"/>
                  <a:gd name="T37" fmla="*/ 79 h 131"/>
                  <a:gd name="T38" fmla="*/ 16 w 87"/>
                  <a:gd name="T39" fmla="*/ 66 h 131"/>
                  <a:gd name="T40" fmla="*/ 14 w 87"/>
                  <a:gd name="T41" fmla="*/ 50 h 131"/>
                  <a:gd name="T42" fmla="*/ 14 w 87"/>
                  <a:gd name="T43" fmla="*/ 48 h 131"/>
                  <a:gd name="T44" fmla="*/ 9 w 87"/>
                  <a:gd name="T45" fmla="*/ 42 h 131"/>
                  <a:gd name="T46" fmla="*/ 7 w 87"/>
                  <a:gd name="T47" fmla="*/ 40 h 131"/>
                  <a:gd name="T48" fmla="*/ 8 w 87"/>
                  <a:gd name="T49" fmla="*/ 37 h 131"/>
                  <a:gd name="T50" fmla="*/ 9 w 87"/>
                  <a:gd name="T51" fmla="*/ 29 h 131"/>
                  <a:gd name="T52" fmla="*/ 9 w 87"/>
                  <a:gd name="T53" fmla="*/ 25 h 131"/>
                  <a:gd name="T54" fmla="*/ 9 w 87"/>
                  <a:gd name="T55" fmla="*/ 17 h 131"/>
                  <a:gd name="T56" fmla="*/ 17 w 87"/>
                  <a:gd name="T57" fmla="*/ 7 h 131"/>
                  <a:gd name="T58" fmla="*/ 25 w 87"/>
                  <a:gd name="T59" fmla="*/ 6 h 131"/>
                  <a:gd name="T60" fmla="*/ 25 w 87"/>
                  <a:gd name="T61" fmla="*/ 0 h 131"/>
                  <a:gd name="T62" fmla="*/ 14 w 87"/>
                  <a:gd name="T63" fmla="*/ 2 h 131"/>
                  <a:gd name="T64" fmla="*/ 3 w 87"/>
                  <a:gd name="T65" fmla="*/ 15 h 131"/>
                  <a:gd name="T66" fmla="*/ 3 w 87"/>
                  <a:gd name="T67" fmla="*/ 30 h 131"/>
                  <a:gd name="T68" fmla="*/ 1 w 87"/>
                  <a:gd name="T69" fmla="*/ 41 h 131"/>
                  <a:gd name="T70" fmla="*/ 8 w 87"/>
                  <a:gd name="T71" fmla="*/ 49 h 131"/>
                  <a:gd name="T72" fmla="*/ 10 w 87"/>
                  <a:gd name="T73" fmla="*/ 66 h 131"/>
                  <a:gd name="T74" fmla="*/ 1 w 87"/>
                  <a:gd name="T75" fmla="*/ 78 h 131"/>
                  <a:gd name="T76" fmla="*/ 2 w 87"/>
                  <a:gd name="T77" fmla="*/ 82 h 131"/>
                  <a:gd name="T78" fmla="*/ 11 w 87"/>
                  <a:gd name="T79" fmla="*/ 87 h 131"/>
                  <a:gd name="T80" fmla="*/ 25 w 87"/>
                  <a:gd name="T81" fmla="*/ 124 h 131"/>
                  <a:gd name="T82" fmla="*/ 25 w 87"/>
                  <a:gd name="T83" fmla="*/ 124 h 131"/>
                  <a:gd name="T84" fmla="*/ 25 w 87"/>
                  <a:gd name="T85" fmla="*/ 130 h 131"/>
                  <a:gd name="T86" fmla="*/ 26 w 87"/>
                  <a:gd name="T87" fmla="*/ 131 h 131"/>
                  <a:gd name="T88" fmla="*/ 28 w 87"/>
                  <a:gd name="T89" fmla="*/ 131 h 131"/>
                  <a:gd name="T90" fmla="*/ 83 w 87"/>
                  <a:gd name="T91" fmla="*/ 131 h 131"/>
                  <a:gd name="T92" fmla="*/ 74 w 87"/>
                  <a:gd name="T93" fmla="*/ 92 h 131"/>
                  <a:gd name="T94" fmla="*/ 52 w 87"/>
                  <a:gd name="T95" fmla="*/ 80 h 131"/>
                  <a:gd name="T96" fmla="*/ 41 w 87"/>
                  <a:gd name="T97" fmla="*/ 66 h 131"/>
                  <a:gd name="T98" fmla="*/ 43 w 87"/>
                  <a:gd name="T99" fmla="*/ 49 h 131"/>
                  <a:gd name="T100" fmla="*/ 50 w 87"/>
                  <a:gd name="T101" fmla="*/ 41 h 131"/>
                  <a:gd name="T102" fmla="*/ 47 w 87"/>
                  <a:gd name="T103" fmla="*/ 33 h 131"/>
                  <a:gd name="T104" fmla="*/ 46 w 87"/>
                  <a:gd name="T105" fmla="*/ 12 h 131"/>
                  <a:gd name="T106" fmla="*/ 25 w 87"/>
                  <a:gd name="T10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 h="131">
                    <a:moveTo>
                      <a:pt x="25" y="6"/>
                    </a:moveTo>
                    <a:cubicBezTo>
                      <a:pt x="32" y="6"/>
                      <a:pt x="38" y="9"/>
                      <a:pt x="41" y="15"/>
                    </a:cubicBezTo>
                    <a:cubicBezTo>
                      <a:pt x="42" y="18"/>
                      <a:pt x="42" y="20"/>
                      <a:pt x="41" y="24"/>
                    </a:cubicBezTo>
                    <a:cubicBezTo>
                      <a:pt x="41" y="26"/>
                      <a:pt x="41" y="30"/>
                      <a:pt x="41" y="34"/>
                    </a:cubicBezTo>
                    <a:cubicBezTo>
                      <a:pt x="41" y="37"/>
                      <a:pt x="41" y="37"/>
                      <a:pt x="41" y="37"/>
                    </a:cubicBezTo>
                    <a:cubicBezTo>
                      <a:pt x="44" y="38"/>
                      <a:pt x="44" y="38"/>
                      <a:pt x="44" y="38"/>
                    </a:cubicBezTo>
                    <a:cubicBezTo>
                      <a:pt x="44" y="38"/>
                      <a:pt x="44" y="39"/>
                      <a:pt x="44" y="40"/>
                    </a:cubicBezTo>
                    <a:cubicBezTo>
                      <a:pt x="43" y="41"/>
                      <a:pt x="43" y="41"/>
                      <a:pt x="42" y="42"/>
                    </a:cubicBezTo>
                    <a:cubicBezTo>
                      <a:pt x="40" y="43"/>
                      <a:pt x="38" y="45"/>
                      <a:pt x="37" y="48"/>
                    </a:cubicBezTo>
                    <a:cubicBezTo>
                      <a:pt x="37" y="49"/>
                      <a:pt x="37" y="49"/>
                      <a:pt x="37" y="50"/>
                    </a:cubicBezTo>
                    <a:cubicBezTo>
                      <a:pt x="36" y="54"/>
                      <a:pt x="34" y="61"/>
                      <a:pt x="35" y="66"/>
                    </a:cubicBezTo>
                    <a:cubicBezTo>
                      <a:pt x="36" y="75"/>
                      <a:pt x="41" y="82"/>
                      <a:pt x="50" y="85"/>
                    </a:cubicBezTo>
                    <a:cubicBezTo>
                      <a:pt x="56" y="88"/>
                      <a:pt x="64" y="93"/>
                      <a:pt x="70" y="97"/>
                    </a:cubicBezTo>
                    <a:cubicBezTo>
                      <a:pt x="77" y="102"/>
                      <a:pt x="79" y="118"/>
                      <a:pt x="78" y="125"/>
                    </a:cubicBezTo>
                    <a:cubicBezTo>
                      <a:pt x="31" y="125"/>
                      <a:pt x="31" y="125"/>
                      <a:pt x="31" y="125"/>
                    </a:cubicBezTo>
                    <a:cubicBezTo>
                      <a:pt x="31" y="125"/>
                      <a:pt x="31" y="125"/>
                      <a:pt x="31" y="125"/>
                    </a:cubicBezTo>
                    <a:cubicBezTo>
                      <a:pt x="31" y="124"/>
                      <a:pt x="31" y="124"/>
                      <a:pt x="31" y="124"/>
                    </a:cubicBezTo>
                    <a:cubicBezTo>
                      <a:pt x="32" y="117"/>
                      <a:pt x="33" y="95"/>
                      <a:pt x="14" y="82"/>
                    </a:cubicBezTo>
                    <a:cubicBezTo>
                      <a:pt x="13" y="81"/>
                      <a:pt x="11" y="80"/>
                      <a:pt x="9" y="79"/>
                    </a:cubicBezTo>
                    <a:cubicBezTo>
                      <a:pt x="13" y="76"/>
                      <a:pt x="15" y="71"/>
                      <a:pt x="16" y="66"/>
                    </a:cubicBezTo>
                    <a:cubicBezTo>
                      <a:pt x="16" y="61"/>
                      <a:pt x="15" y="54"/>
                      <a:pt x="14" y="50"/>
                    </a:cubicBezTo>
                    <a:cubicBezTo>
                      <a:pt x="14" y="49"/>
                      <a:pt x="14" y="49"/>
                      <a:pt x="14" y="48"/>
                    </a:cubicBezTo>
                    <a:cubicBezTo>
                      <a:pt x="13" y="45"/>
                      <a:pt x="11" y="43"/>
                      <a:pt x="9" y="42"/>
                    </a:cubicBezTo>
                    <a:cubicBezTo>
                      <a:pt x="7" y="41"/>
                      <a:pt x="7" y="41"/>
                      <a:pt x="7" y="40"/>
                    </a:cubicBezTo>
                    <a:cubicBezTo>
                      <a:pt x="7" y="39"/>
                      <a:pt x="7" y="39"/>
                      <a:pt x="8" y="37"/>
                    </a:cubicBezTo>
                    <a:cubicBezTo>
                      <a:pt x="8" y="35"/>
                      <a:pt x="10" y="33"/>
                      <a:pt x="9" y="29"/>
                    </a:cubicBezTo>
                    <a:cubicBezTo>
                      <a:pt x="9" y="28"/>
                      <a:pt x="9" y="26"/>
                      <a:pt x="9" y="25"/>
                    </a:cubicBezTo>
                    <a:cubicBezTo>
                      <a:pt x="8" y="21"/>
                      <a:pt x="8" y="19"/>
                      <a:pt x="9" y="17"/>
                    </a:cubicBezTo>
                    <a:cubicBezTo>
                      <a:pt x="10" y="13"/>
                      <a:pt x="13" y="9"/>
                      <a:pt x="17" y="7"/>
                    </a:cubicBezTo>
                    <a:cubicBezTo>
                      <a:pt x="20" y="6"/>
                      <a:pt x="22" y="6"/>
                      <a:pt x="25" y="6"/>
                    </a:cubicBezTo>
                    <a:moveTo>
                      <a:pt x="25" y="0"/>
                    </a:moveTo>
                    <a:cubicBezTo>
                      <a:pt x="21" y="0"/>
                      <a:pt x="18" y="0"/>
                      <a:pt x="14" y="2"/>
                    </a:cubicBezTo>
                    <a:cubicBezTo>
                      <a:pt x="9" y="5"/>
                      <a:pt x="5" y="9"/>
                      <a:pt x="3" y="15"/>
                    </a:cubicBezTo>
                    <a:cubicBezTo>
                      <a:pt x="1" y="20"/>
                      <a:pt x="3" y="24"/>
                      <a:pt x="3" y="30"/>
                    </a:cubicBezTo>
                    <a:cubicBezTo>
                      <a:pt x="4" y="34"/>
                      <a:pt x="0" y="36"/>
                      <a:pt x="1" y="41"/>
                    </a:cubicBezTo>
                    <a:cubicBezTo>
                      <a:pt x="2" y="47"/>
                      <a:pt x="7" y="47"/>
                      <a:pt x="8" y="49"/>
                    </a:cubicBezTo>
                    <a:cubicBezTo>
                      <a:pt x="8" y="52"/>
                      <a:pt x="10" y="60"/>
                      <a:pt x="10" y="66"/>
                    </a:cubicBezTo>
                    <a:cubicBezTo>
                      <a:pt x="9" y="71"/>
                      <a:pt x="6" y="75"/>
                      <a:pt x="1" y="78"/>
                    </a:cubicBezTo>
                    <a:cubicBezTo>
                      <a:pt x="0" y="80"/>
                      <a:pt x="0" y="81"/>
                      <a:pt x="2" y="82"/>
                    </a:cubicBezTo>
                    <a:cubicBezTo>
                      <a:pt x="5" y="84"/>
                      <a:pt x="9" y="86"/>
                      <a:pt x="11" y="87"/>
                    </a:cubicBezTo>
                    <a:cubicBezTo>
                      <a:pt x="27" y="98"/>
                      <a:pt x="26" y="117"/>
                      <a:pt x="25" y="124"/>
                    </a:cubicBezTo>
                    <a:cubicBezTo>
                      <a:pt x="25" y="124"/>
                      <a:pt x="25" y="124"/>
                      <a:pt x="25" y="124"/>
                    </a:cubicBezTo>
                    <a:cubicBezTo>
                      <a:pt x="25" y="126"/>
                      <a:pt x="25" y="128"/>
                      <a:pt x="25" y="130"/>
                    </a:cubicBezTo>
                    <a:cubicBezTo>
                      <a:pt x="25" y="131"/>
                      <a:pt x="25" y="131"/>
                      <a:pt x="26" y="131"/>
                    </a:cubicBezTo>
                    <a:cubicBezTo>
                      <a:pt x="28" y="131"/>
                      <a:pt x="28" y="131"/>
                      <a:pt x="28" y="131"/>
                    </a:cubicBezTo>
                    <a:cubicBezTo>
                      <a:pt x="83" y="131"/>
                      <a:pt x="83" y="131"/>
                      <a:pt x="83" y="131"/>
                    </a:cubicBezTo>
                    <a:cubicBezTo>
                      <a:pt x="85" y="131"/>
                      <a:pt x="87" y="101"/>
                      <a:pt x="74" y="92"/>
                    </a:cubicBezTo>
                    <a:cubicBezTo>
                      <a:pt x="67" y="88"/>
                      <a:pt x="59" y="83"/>
                      <a:pt x="52" y="80"/>
                    </a:cubicBezTo>
                    <a:cubicBezTo>
                      <a:pt x="45" y="77"/>
                      <a:pt x="42" y="71"/>
                      <a:pt x="41" y="66"/>
                    </a:cubicBezTo>
                    <a:cubicBezTo>
                      <a:pt x="40" y="60"/>
                      <a:pt x="42" y="52"/>
                      <a:pt x="43" y="49"/>
                    </a:cubicBezTo>
                    <a:cubicBezTo>
                      <a:pt x="43" y="47"/>
                      <a:pt x="49" y="47"/>
                      <a:pt x="50" y="41"/>
                    </a:cubicBezTo>
                    <a:cubicBezTo>
                      <a:pt x="50" y="39"/>
                      <a:pt x="50" y="34"/>
                      <a:pt x="47" y="33"/>
                    </a:cubicBezTo>
                    <a:cubicBezTo>
                      <a:pt x="46" y="25"/>
                      <a:pt x="50" y="20"/>
                      <a:pt x="46" y="12"/>
                    </a:cubicBezTo>
                    <a:cubicBezTo>
                      <a:pt x="42" y="4"/>
                      <a:pt x="34" y="0"/>
                      <a:pt x="25" y="0"/>
                    </a:cubicBezTo>
                    <a:close/>
                  </a:path>
                </a:pathLst>
              </a:custGeom>
              <a:grpFill/>
              <a:ln w="3175">
                <a:solidFill>
                  <a:schemeClr val="accent2">
                    <a:lumMod val="60000"/>
                    <a:lumOff val="40000"/>
                  </a:schemeClr>
                </a:solidFill>
              </a:ln>
            </p:spPr>
            <p:txBody>
              <a:bodyPr vert="horz" wrap="square" lIns="91440" tIns="45720" rIns="91440" bIns="45720" numCol="1" anchor="t" anchorCtr="0" compatLnSpc="1">
                <a:prstTxWarp prst="textNoShape">
                  <a:avLst/>
                </a:prstTxWarp>
              </a:bodyPr>
              <a:lstStyle/>
              <a:p>
                <a:endParaRPr lang="id-ID"/>
              </a:p>
            </p:txBody>
          </p:sp>
          <p:sp>
            <p:nvSpPr>
              <p:cNvPr id="16" name="Freeform 7">
                <a:extLst>
                  <a:ext uri="{FF2B5EF4-FFF2-40B4-BE49-F238E27FC236}">
                    <a16:creationId xmlns:a16="http://schemas.microsoft.com/office/drawing/2014/main" id="{EB1EC425-A796-4CD1-A695-C29F52C622A4}"/>
                  </a:ext>
                </a:extLst>
              </p:cNvPr>
              <p:cNvSpPr>
                <a:spLocks noEditPoints="1"/>
              </p:cNvSpPr>
              <p:nvPr/>
            </p:nvSpPr>
            <p:spPr bwMode="auto">
              <a:xfrm>
                <a:off x="1828540" y="4572633"/>
                <a:ext cx="464702" cy="470516"/>
              </a:xfrm>
              <a:custGeom>
                <a:avLst/>
                <a:gdLst>
                  <a:gd name="T0" fmla="*/ 99 w 122"/>
                  <a:gd name="T1" fmla="*/ 20 h 120"/>
                  <a:gd name="T2" fmla="*/ 116 w 122"/>
                  <a:gd name="T3" fmla="*/ 67 h 120"/>
                  <a:gd name="T4" fmla="*/ 109 w 122"/>
                  <a:gd name="T5" fmla="*/ 89 h 120"/>
                  <a:gd name="T6" fmla="*/ 87 w 122"/>
                  <a:gd name="T7" fmla="*/ 95 h 120"/>
                  <a:gd name="T8" fmla="*/ 79 w 122"/>
                  <a:gd name="T9" fmla="*/ 84 h 120"/>
                  <a:gd name="T10" fmla="*/ 38 w 122"/>
                  <a:gd name="T11" fmla="*/ 88 h 120"/>
                  <a:gd name="T12" fmla="*/ 41 w 122"/>
                  <a:gd name="T13" fmla="*/ 56 h 120"/>
                  <a:gd name="T14" fmla="*/ 69 w 122"/>
                  <a:gd name="T15" fmla="*/ 53 h 120"/>
                  <a:gd name="T16" fmla="*/ 71 w 122"/>
                  <a:gd name="T17" fmla="*/ 43 h 120"/>
                  <a:gd name="T18" fmla="*/ 48 w 122"/>
                  <a:gd name="T19" fmla="*/ 41 h 120"/>
                  <a:gd name="T20" fmla="*/ 37 w 122"/>
                  <a:gd name="T21" fmla="*/ 38 h 120"/>
                  <a:gd name="T22" fmla="*/ 61 w 122"/>
                  <a:gd name="T23" fmla="*/ 26 h 120"/>
                  <a:gd name="T24" fmla="*/ 88 w 122"/>
                  <a:gd name="T25" fmla="*/ 46 h 120"/>
                  <a:gd name="T26" fmla="*/ 88 w 122"/>
                  <a:gd name="T27" fmla="*/ 75 h 120"/>
                  <a:gd name="T28" fmla="*/ 95 w 122"/>
                  <a:gd name="T29" fmla="*/ 86 h 120"/>
                  <a:gd name="T30" fmla="*/ 105 w 122"/>
                  <a:gd name="T31" fmla="*/ 76 h 120"/>
                  <a:gd name="T32" fmla="*/ 104 w 122"/>
                  <a:gd name="T33" fmla="*/ 42 h 120"/>
                  <a:gd name="T34" fmla="*/ 61 w 122"/>
                  <a:gd name="T35" fmla="*/ 15 h 120"/>
                  <a:gd name="T36" fmla="*/ 18 w 122"/>
                  <a:gd name="T37" fmla="*/ 42 h 120"/>
                  <a:gd name="T38" fmla="*/ 27 w 122"/>
                  <a:gd name="T39" fmla="*/ 92 h 120"/>
                  <a:gd name="T40" fmla="*/ 71 w 122"/>
                  <a:gd name="T41" fmla="*/ 104 h 120"/>
                  <a:gd name="T42" fmla="*/ 83 w 122"/>
                  <a:gd name="T43" fmla="*/ 105 h 120"/>
                  <a:gd name="T44" fmla="*/ 58 w 122"/>
                  <a:gd name="T45" fmla="*/ 114 h 120"/>
                  <a:gd name="T46" fmla="*/ 10 w 122"/>
                  <a:gd name="T47" fmla="*/ 82 h 120"/>
                  <a:gd name="T48" fmla="*/ 23 w 122"/>
                  <a:gd name="T49" fmla="*/ 20 h 120"/>
                  <a:gd name="T50" fmla="*/ 56 w 122"/>
                  <a:gd name="T51" fmla="*/ 83 h 120"/>
                  <a:gd name="T52" fmla="*/ 73 w 122"/>
                  <a:gd name="T53" fmla="*/ 76 h 120"/>
                  <a:gd name="T54" fmla="*/ 68 w 122"/>
                  <a:gd name="T55" fmla="*/ 63 h 120"/>
                  <a:gd name="T56" fmla="*/ 46 w 122"/>
                  <a:gd name="T57" fmla="*/ 73 h 120"/>
                  <a:gd name="T58" fmla="*/ 61 w 122"/>
                  <a:gd name="T59" fmla="*/ 0 h 120"/>
                  <a:gd name="T60" fmla="*/ 5 w 122"/>
                  <a:gd name="T61" fmla="*/ 34 h 120"/>
                  <a:gd name="T62" fmla="*/ 17 w 122"/>
                  <a:gd name="T63" fmla="*/ 104 h 120"/>
                  <a:gd name="T64" fmla="*/ 73 w 122"/>
                  <a:gd name="T65" fmla="*/ 119 h 120"/>
                  <a:gd name="T66" fmla="*/ 88 w 122"/>
                  <a:gd name="T67" fmla="*/ 101 h 120"/>
                  <a:gd name="T68" fmla="*/ 114 w 122"/>
                  <a:gd name="T69" fmla="*/ 92 h 120"/>
                  <a:gd name="T70" fmla="*/ 122 w 122"/>
                  <a:gd name="T71" fmla="*/ 67 h 120"/>
                  <a:gd name="T72" fmla="*/ 103 w 122"/>
                  <a:gd name="T73" fmla="*/ 15 h 120"/>
                  <a:gd name="T74" fmla="*/ 96 w 122"/>
                  <a:gd name="T75" fmla="*/ 80 h 120"/>
                  <a:gd name="T76" fmla="*/ 94 w 122"/>
                  <a:gd name="T77" fmla="*/ 68 h 120"/>
                  <a:gd name="T78" fmla="*/ 90 w 122"/>
                  <a:gd name="T79" fmla="*/ 33 h 120"/>
                  <a:gd name="T80" fmla="*/ 98 w 122"/>
                  <a:gd name="T81" fmla="*/ 45 h 120"/>
                  <a:gd name="T82" fmla="*/ 99 w 122"/>
                  <a:gd name="T83" fmla="*/ 74 h 120"/>
                  <a:gd name="T84" fmla="*/ 96 w 122"/>
                  <a:gd name="T85" fmla="*/ 80 h 120"/>
                  <a:gd name="T86" fmla="*/ 21 w 122"/>
                  <a:gd name="T87" fmla="*/ 60 h 120"/>
                  <a:gd name="T88" fmla="*/ 32 w 122"/>
                  <a:gd name="T89" fmla="*/ 40 h 120"/>
                  <a:gd name="T90" fmla="*/ 43 w 122"/>
                  <a:gd name="T91" fmla="*/ 48 h 120"/>
                  <a:gd name="T92" fmla="*/ 26 w 122"/>
                  <a:gd name="T93" fmla="*/ 73 h 120"/>
                  <a:gd name="T94" fmla="*/ 50 w 122"/>
                  <a:gd name="T95" fmla="*/ 46 h 120"/>
                  <a:gd name="T96" fmla="*/ 65 w 122"/>
                  <a:gd name="T97" fmla="*/ 46 h 120"/>
                  <a:gd name="T98" fmla="*/ 56 w 122"/>
                  <a:gd name="T99" fmla="*/ 77 h 120"/>
                  <a:gd name="T100" fmla="*/ 53 w 122"/>
                  <a:gd name="T101" fmla="*/ 70 h 120"/>
                  <a:gd name="T102" fmla="*/ 69 w 122"/>
                  <a:gd name="T103" fmla="*/ 70 h 120"/>
                  <a:gd name="T104" fmla="*/ 65 w 122"/>
                  <a:gd name="T105" fmla="*/ 74 h 120"/>
                  <a:gd name="T106" fmla="*/ 56 w 122"/>
                  <a:gd name="T107" fmla="*/ 77 h 120"/>
                  <a:gd name="T108" fmla="*/ 76 w 122"/>
                  <a:gd name="T109" fmla="*/ 94 h 120"/>
                  <a:gd name="T110" fmla="*/ 69 w 122"/>
                  <a:gd name="T111" fmla="*/ 9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120">
                    <a:moveTo>
                      <a:pt x="61" y="6"/>
                    </a:moveTo>
                    <a:cubicBezTo>
                      <a:pt x="69" y="6"/>
                      <a:pt x="75" y="7"/>
                      <a:pt x="82" y="9"/>
                    </a:cubicBezTo>
                    <a:cubicBezTo>
                      <a:pt x="89" y="12"/>
                      <a:pt x="94" y="15"/>
                      <a:pt x="99" y="20"/>
                    </a:cubicBezTo>
                    <a:cubicBezTo>
                      <a:pt x="104" y="24"/>
                      <a:pt x="109" y="30"/>
                      <a:pt x="112" y="37"/>
                    </a:cubicBezTo>
                    <a:cubicBezTo>
                      <a:pt x="115" y="44"/>
                      <a:pt x="116" y="52"/>
                      <a:pt x="116" y="61"/>
                    </a:cubicBezTo>
                    <a:cubicBezTo>
                      <a:pt x="116" y="63"/>
                      <a:pt x="116" y="64"/>
                      <a:pt x="116" y="67"/>
                    </a:cubicBezTo>
                    <a:cubicBezTo>
                      <a:pt x="116" y="69"/>
                      <a:pt x="115" y="71"/>
                      <a:pt x="115" y="74"/>
                    </a:cubicBezTo>
                    <a:cubicBezTo>
                      <a:pt x="114" y="76"/>
                      <a:pt x="114" y="79"/>
                      <a:pt x="113" y="81"/>
                    </a:cubicBezTo>
                    <a:cubicBezTo>
                      <a:pt x="112" y="84"/>
                      <a:pt x="110" y="86"/>
                      <a:pt x="109" y="89"/>
                    </a:cubicBezTo>
                    <a:cubicBezTo>
                      <a:pt x="107" y="91"/>
                      <a:pt x="105" y="92"/>
                      <a:pt x="102" y="94"/>
                    </a:cubicBezTo>
                    <a:cubicBezTo>
                      <a:pt x="100" y="95"/>
                      <a:pt x="97" y="96"/>
                      <a:pt x="93" y="96"/>
                    </a:cubicBezTo>
                    <a:cubicBezTo>
                      <a:pt x="91" y="96"/>
                      <a:pt x="88" y="95"/>
                      <a:pt x="87" y="95"/>
                    </a:cubicBezTo>
                    <a:cubicBezTo>
                      <a:pt x="85" y="94"/>
                      <a:pt x="83" y="93"/>
                      <a:pt x="82" y="92"/>
                    </a:cubicBezTo>
                    <a:cubicBezTo>
                      <a:pt x="81" y="91"/>
                      <a:pt x="81" y="90"/>
                      <a:pt x="80" y="88"/>
                    </a:cubicBezTo>
                    <a:cubicBezTo>
                      <a:pt x="79" y="87"/>
                      <a:pt x="79" y="86"/>
                      <a:pt x="79" y="84"/>
                    </a:cubicBezTo>
                    <a:cubicBezTo>
                      <a:pt x="76" y="87"/>
                      <a:pt x="72" y="90"/>
                      <a:pt x="68" y="91"/>
                    </a:cubicBezTo>
                    <a:cubicBezTo>
                      <a:pt x="64" y="93"/>
                      <a:pt x="59" y="94"/>
                      <a:pt x="54" y="94"/>
                    </a:cubicBezTo>
                    <a:cubicBezTo>
                      <a:pt x="47" y="94"/>
                      <a:pt x="42" y="92"/>
                      <a:pt x="38" y="88"/>
                    </a:cubicBezTo>
                    <a:cubicBezTo>
                      <a:pt x="34" y="84"/>
                      <a:pt x="32" y="79"/>
                      <a:pt x="32" y="73"/>
                    </a:cubicBezTo>
                    <a:cubicBezTo>
                      <a:pt x="32" y="69"/>
                      <a:pt x="33" y="66"/>
                      <a:pt x="34" y="63"/>
                    </a:cubicBezTo>
                    <a:cubicBezTo>
                      <a:pt x="36" y="60"/>
                      <a:pt x="38" y="58"/>
                      <a:pt x="41" y="56"/>
                    </a:cubicBezTo>
                    <a:cubicBezTo>
                      <a:pt x="43" y="55"/>
                      <a:pt x="46" y="53"/>
                      <a:pt x="49" y="53"/>
                    </a:cubicBezTo>
                    <a:cubicBezTo>
                      <a:pt x="52" y="52"/>
                      <a:pt x="56" y="52"/>
                      <a:pt x="59" y="52"/>
                    </a:cubicBezTo>
                    <a:cubicBezTo>
                      <a:pt x="63" y="52"/>
                      <a:pt x="66" y="52"/>
                      <a:pt x="69" y="53"/>
                    </a:cubicBezTo>
                    <a:cubicBezTo>
                      <a:pt x="71" y="53"/>
                      <a:pt x="73" y="54"/>
                      <a:pt x="75" y="55"/>
                    </a:cubicBezTo>
                    <a:cubicBezTo>
                      <a:pt x="75" y="52"/>
                      <a:pt x="74" y="50"/>
                      <a:pt x="74" y="48"/>
                    </a:cubicBezTo>
                    <a:cubicBezTo>
                      <a:pt x="73" y="46"/>
                      <a:pt x="73" y="45"/>
                      <a:pt x="71" y="43"/>
                    </a:cubicBezTo>
                    <a:cubicBezTo>
                      <a:pt x="70" y="42"/>
                      <a:pt x="69" y="41"/>
                      <a:pt x="67" y="40"/>
                    </a:cubicBezTo>
                    <a:cubicBezTo>
                      <a:pt x="64" y="39"/>
                      <a:pt x="62" y="39"/>
                      <a:pt x="59" y="39"/>
                    </a:cubicBezTo>
                    <a:cubicBezTo>
                      <a:pt x="55" y="39"/>
                      <a:pt x="51" y="40"/>
                      <a:pt x="48" y="41"/>
                    </a:cubicBezTo>
                    <a:cubicBezTo>
                      <a:pt x="47" y="41"/>
                      <a:pt x="46" y="41"/>
                      <a:pt x="46" y="42"/>
                    </a:cubicBezTo>
                    <a:cubicBezTo>
                      <a:pt x="45" y="42"/>
                      <a:pt x="44" y="42"/>
                      <a:pt x="43" y="42"/>
                    </a:cubicBezTo>
                    <a:cubicBezTo>
                      <a:pt x="41" y="42"/>
                      <a:pt x="38" y="41"/>
                      <a:pt x="37" y="38"/>
                    </a:cubicBezTo>
                    <a:cubicBezTo>
                      <a:pt x="37" y="38"/>
                      <a:pt x="37" y="38"/>
                      <a:pt x="37" y="38"/>
                    </a:cubicBezTo>
                    <a:cubicBezTo>
                      <a:pt x="36" y="35"/>
                      <a:pt x="38" y="32"/>
                      <a:pt x="40" y="31"/>
                    </a:cubicBezTo>
                    <a:cubicBezTo>
                      <a:pt x="46" y="28"/>
                      <a:pt x="53" y="26"/>
                      <a:pt x="61" y="26"/>
                    </a:cubicBezTo>
                    <a:cubicBezTo>
                      <a:pt x="68" y="26"/>
                      <a:pt x="73" y="27"/>
                      <a:pt x="76" y="29"/>
                    </a:cubicBezTo>
                    <a:cubicBezTo>
                      <a:pt x="80" y="31"/>
                      <a:pt x="83" y="33"/>
                      <a:pt x="84" y="36"/>
                    </a:cubicBezTo>
                    <a:cubicBezTo>
                      <a:pt x="86" y="39"/>
                      <a:pt x="87" y="43"/>
                      <a:pt x="88" y="46"/>
                    </a:cubicBezTo>
                    <a:cubicBezTo>
                      <a:pt x="88" y="50"/>
                      <a:pt x="88" y="53"/>
                      <a:pt x="88" y="57"/>
                    </a:cubicBezTo>
                    <a:cubicBezTo>
                      <a:pt x="88" y="68"/>
                      <a:pt x="88" y="68"/>
                      <a:pt x="88" y="68"/>
                    </a:cubicBezTo>
                    <a:cubicBezTo>
                      <a:pt x="88" y="71"/>
                      <a:pt x="88" y="73"/>
                      <a:pt x="88" y="75"/>
                    </a:cubicBezTo>
                    <a:cubicBezTo>
                      <a:pt x="89" y="77"/>
                      <a:pt x="89" y="79"/>
                      <a:pt x="89" y="80"/>
                    </a:cubicBezTo>
                    <a:cubicBezTo>
                      <a:pt x="90" y="82"/>
                      <a:pt x="91" y="83"/>
                      <a:pt x="92" y="84"/>
                    </a:cubicBezTo>
                    <a:cubicBezTo>
                      <a:pt x="92" y="85"/>
                      <a:pt x="94" y="86"/>
                      <a:pt x="95" y="86"/>
                    </a:cubicBezTo>
                    <a:cubicBezTo>
                      <a:pt x="96" y="86"/>
                      <a:pt x="96" y="86"/>
                      <a:pt x="96" y="86"/>
                    </a:cubicBezTo>
                    <a:cubicBezTo>
                      <a:pt x="98" y="85"/>
                      <a:pt x="100" y="84"/>
                      <a:pt x="102" y="82"/>
                    </a:cubicBezTo>
                    <a:cubicBezTo>
                      <a:pt x="103" y="81"/>
                      <a:pt x="104" y="78"/>
                      <a:pt x="105" y="76"/>
                    </a:cubicBezTo>
                    <a:cubicBezTo>
                      <a:pt x="106" y="73"/>
                      <a:pt x="106" y="71"/>
                      <a:pt x="106" y="68"/>
                    </a:cubicBezTo>
                    <a:cubicBezTo>
                      <a:pt x="107" y="65"/>
                      <a:pt x="107" y="63"/>
                      <a:pt x="107" y="61"/>
                    </a:cubicBezTo>
                    <a:cubicBezTo>
                      <a:pt x="107" y="54"/>
                      <a:pt x="106" y="48"/>
                      <a:pt x="104" y="42"/>
                    </a:cubicBezTo>
                    <a:cubicBezTo>
                      <a:pt x="101" y="37"/>
                      <a:pt x="98" y="32"/>
                      <a:pt x="94" y="28"/>
                    </a:cubicBezTo>
                    <a:cubicBezTo>
                      <a:pt x="90" y="24"/>
                      <a:pt x="85" y="21"/>
                      <a:pt x="80" y="18"/>
                    </a:cubicBezTo>
                    <a:cubicBezTo>
                      <a:pt x="74" y="16"/>
                      <a:pt x="68" y="15"/>
                      <a:pt x="61" y="15"/>
                    </a:cubicBezTo>
                    <a:cubicBezTo>
                      <a:pt x="54" y="15"/>
                      <a:pt x="48" y="16"/>
                      <a:pt x="42" y="18"/>
                    </a:cubicBezTo>
                    <a:cubicBezTo>
                      <a:pt x="36" y="20"/>
                      <a:pt x="32" y="24"/>
                      <a:pt x="28" y="28"/>
                    </a:cubicBezTo>
                    <a:cubicBezTo>
                      <a:pt x="24" y="32"/>
                      <a:pt x="21" y="36"/>
                      <a:pt x="18" y="42"/>
                    </a:cubicBezTo>
                    <a:cubicBezTo>
                      <a:pt x="16" y="48"/>
                      <a:pt x="15" y="54"/>
                      <a:pt x="15" y="60"/>
                    </a:cubicBezTo>
                    <a:cubicBezTo>
                      <a:pt x="15" y="66"/>
                      <a:pt x="16" y="72"/>
                      <a:pt x="18" y="78"/>
                    </a:cubicBezTo>
                    <a:cubicBezTo>
                      <a:pt x="20" y="83"/>
                      <a:pt x="23" y="88"/>
                      <a:pt x="27" y="92"/>
                    </a:cubicBezTo>
                    <a:cubicBezTo>
                      <a:pt x="31" y="96"/>
                      <a:pt x="35" y="100"/>
                      <a:pt x="41" y="102"/>
                    </a:cubicBezTo>
                    <a:cubicBezTo>
                      <a:pt x="46" y="104"/>
                      <a:pt x="52" y="106"/>
                      <a:pt x="59" y="106"/>
                    </a:cubicBezTo>
                    <a:cubicBezTo>
                      <a:pt x="64" y="106"/>
                      <a:pt x="68" y="105"/>
                      <a:pt x="71" y="104"/>
                    </a:cubicBezTo>
                    <a:cubicBezTo>
                      <a:pt x="73" y="103"/>
                      <a:pt x="75" y="103"/>
                      <a:pt x="77" y="102"/>
                    </a:cubicBezTo>
                    <a:cubicBezTo>
                      <a:pt x="78" y="102"/>
                      <a:pt x="78" y="102"/>
                      <a:pt x="79" y="102"/>
                    </a:cubicBezTo>
                    <a:cubicBezTo>
                      <a:pt x="81" y="102"/>
                      <a:pt x="82" y="103"/>
                      <a:pt x="83" y="105"/>
                    </a:cubicBezTo>
                    <a:cubicBezTo>
                      <a:pt x="84" y="107"/>
                      <a:pt x="82" y="109"/>
                      <a:pt x="80" y="110"/>
                    </a:cubicBezTo>
                    <a:cubicBezTo>
                      <a:pt x="77" y="111"/>
                      <a:pt x="74" y="112"/>
                      <a:pt x="72" y="113"/>
                    </a:cubicBezTo>
                    <a:cubicBezTo>
                      <a:pt x="67" y="114"/>
                      <a:pt x="63" y="114"/>
                      <a:pt x="58" y="114"/>
                    </a:cubicBezTo>
                    <a:cubicBezTo>
                      <a:pt x="51" y="114"/>
                      <a:pt x="44" y="113"/>
                      <a:pt x="38" y="111"/>
                    </a:cubicBezTo>
                    <a:cubicBezTo>
                      <a:pt x="32" y="108"/>
                      <a:pt x="26" y="104"/>
                      <a:pt x="21" y="100"/>
                    </a:cubicBezTo>
                    <a:cubicBezTo>
                      <a:pt x="17" y="95"/>
                      <a:pt x="13" y="89"/>
                      <a:pt x="10" y="82"/>
                    </a:cubicBezTo>
                    <a:cubicBezTo>
                      <a:pt x="7" y="76"/>
                      <a:pt x="6" y="68"/>
                      <a:pt x="6" y="60"/>
                    </a:cubicBezTo>
                    <a:cubicBezTo>
                      <a:pt x="6" y="51"/>
                      <a:pt x="7" y="43"/>
                      <a:pt x="10" y="37"/>
                    </a:cubicBezTo>
                    <a:cubicBezTo>
                      <a:pt x="14" y="30"/>
                      <a:pt x="18" y="24"/>
                      <a:pt x="23" y="20"/>
                    </a:cubicBezTo>
                    <a:cubicBezTo>
                      <a:pt x="28" y="15"/>
                      <a:pt x="34" y="12"/>
                      <a:pt x="40" y="10"/>
                    </a:cubicBezTo>
                    <a:cubicBezTo>
                      <a:pt x="47" y="7"/>
                      <a:pt x="54" y="6"/>
                      <a:pt x="61" y="6"/>
                    </a:cubicBezTo>
                    <a:moveTo>
                      <a:pt x="56" y="83"/>
                    </a:moveTo>
                    <a:cubicBezTo>
                      <a:pt x="58" y="83"/>
                      <a:pt x="59" y="82"/>
                      <a:pt x="62" y="82"/>
                    </a:cubicBezTo>
                    <a:cubicBezTo>
                      <a:pt x="64" y="82"/>
                      <a:pt x="66" y="81"/>
                      <a:pt x="68" y="80"/>
                    </a:cubicBezTo>
                    <a:cubicBezTo>
                      <a:pt x="70" y="79"/>
                      <a:pt x="72" y="78"/>
                      <a:pt x="73" y="76"/>
                    </a:cubicBezTo>
                    <a:cubicBezTo>
                      <a:pt x="74" y="75"/>
                      <a:pt x="75" y="73"/>
                      <a:pt x="75" y="71"/>
                    </a:cubicBezTo>
                    <a:cubicBezTo>
                      <a:pt x="75" y="65"/>
                      <a:pt x="75" y="65"/>
                      <a:pt x="75" y="65"/>
                    </a:cubicBezTo>
                    <a:cubicBezTo>
                      <a:pt x="73" y="65"/>
                      <a:pt x="71" y="64"/>
                      <a:pt x="68" y="63"/>
                    </a:cubicBezTo>
                    <a:cubicBezTo>
                      <a:pt x="65" y="63"/>
                      <a:pt x="62" y="62"/>
                      <a:pt x="59" y="62"/>
                    </a:cubicBezTo>
                    <a:cubicBezTo>
                      <a:pt x="55" y="62"/>
                      <a:pt x="52" y="63"/>
                      <a:pt x="49" y="65"/>
                    </a:cubicBezTo>
                    <a:cubicBezTo>
                      <a:pt x="47" y="67"/>
                      <a:pt x="46" y="69"/>
                      <a:pt x="46" y="73"/>
                    </a:cubicBezTo>
                    <a:cubicBezTo>
                      <a:pt x="46" y="76"/>
                      <a:pt x="46" y="78"/>
                      <a:pt x="48" y="80"/>
                    </a:cubicBezTo>
                    <a:cubicBezTo>
                      <a:pt x="50" y="82"/>
                      <a:pt x="52" y="83"/>
                      <a:pt x="56" y="83"/>
                    </a:cubicBezTo>
                    <a:moveTo>
                      <a:pt x="61" y="0"/>
                    </a:moveTo>
                    <a:cubicBezTo>
                      <a:pt x="53" y="0"/>
                      <a:pt x="46" y="1"/>
                      <a:pt x="38" y="4"/>
                    </a:cubicBezTo>
                    <a:cubicBezTo>
                      <a:pt x="31" y="6"/>
                      <a:pt x="24" y="10"/>
                      <a:pt x="19" y="15"/>
                    </a:cubicBezTo>
                    <a:cubicBezTo>
                      <a:pt x="13" y="20"/>
                      <a:pt x="8" y="27"/>
                      <a:pt x="5" y="34"/>
                    </a:cubicBezTo>
                    <a:cubicBezTo>
                      <a:pt x="2" y="42"/>
                      <a:pt x="0" y="50"/>
                      <a:pt x="0" y="60"/>
                    </a:cubicBezTo>
                    <a:cubicBezTo>
                      <a:pt x="0" y="69"/>
                      <a:pt x="1" y="77"/>
                      <a:pt x="4" y="85"/>
                    </a:cubicBezTo>
                    <a:cubicBezTo>
                      <a:pt x="8" y="92"/>
                      <a:pt x="12" y="99"/>
                      <a:pt x="17" y="104"/>
                    </a:cubicBezTo>
                    <a:cubicBezTo>
                      <a:pt x="22" y="109"/>
                      <a:pt x="29" y="113"/>
                      <a:pt x="36" y="116"/>
                    </a:cubicBezTo>
                    <a:cubicBezTo>
                      <a:pt x="43" y="119"/>
                      <a:pt x="50" y="120"/>
                      <a:pt x="58" y="120"/>
                    </a:cubicBezTo>
                    <a:cubicBezTo>
                      <a:pt x="63" y="120"/>
                      <a:pt x="68" y="120"/>
                      <a:pt x="73" y="119"/>
                    </a:cubicBezTo>
                    <a:cubicBezTo>
                      <a:pt x="76" y="118"/>
                      <a:pt x="79" y="117"/>
                      <a:pt x="82" y="116"/>
                    </a:cubicBezTo>
                    <a:cubicBezTo>
                      <a:pt x="88" y="114"/>
                      <a:pt x="90" y="108"/>
                      <a:pt x="89" y="103"/>
                    </a:cubicBezTo>
                    <a:cubicBezTo>
                      <a:pt x="88" y="102"/>
                      <a:pt x="88" y="102"/>
                      <a:pt x="88" y="101"/>
                    </a:cubicBezTo>
                    <a:cubicBezTo>
                      <a:pt x="90" y="101"/>
                      <a:pt x="91" y="102"/>
                      <a:pt x="93" y="102"/>
                    </a:cubicBezTo>
                    <a:cubicBezTo>
                      <a:pt x="98" y="102"/>
                      <a:pt x="102" y="101"/>
                      <a:pt x="105" y="99"/>
                    </a:cubicBezTo>
                    <a:cubicBezTo>
                      <a:pt x="108" y="97"/>
                      <a:pt x="111" y="95"/>
                      <a:pt x="114" y="92"/>
                    </a:cubicBezTo>
                    <a:cubicBezTo>
                      <a:pt x="116" y="90"/>
                      <a:pt x="117" y="87"/>
                      <a:pt x="118" y="84"/>
                    </a:cubicBezTo>
                    <a:cubicBezTo>
                      <a:pt x="119" y="81"/>
                      <a:pt x="120" y="78"/>
                      <a:pt x="121" y="75"/>
                    </a:cubicBezTo>
                    <a:cubicBezTo>
                      <a:pt x="121" y="72"/>
                      <a:pt x="122" y="70"/>
                      <a:pt x="122" y="67"/>
                    </a:cubicBezTo>
                    <a:cubicBezTo>
                      <a:pt x="122" y="65"/>
                      <a:pt x="122" y="63"/>
                      <a:pt x="122" y="61"/>
                    </a:cubicBezTo>
                    <a:cubicBezTo>
                      <a:pt x="122" y="51"/>
                      <a:pt x="120" y="42"/>
                      <a:pt x="117" y="35"/>
                    </a:cubicBezTo>
                    <a:cubicBezTo>
                      <a:pt x="114" y="27"/>
                      <a:pt x="109" y="20"/>
                      <a:pt x="103" y="15"/>
                    </a:cubicBezTo>
                    <a:cubicBezTo>
                      <a:pt x="98" y="10"/>
                      <a:pt x="91" y="6"/>
                      <a:pt x="84" y="4"/>
                    </a:cubicBezTo>
                    <a:cubicBezTo>
                      <a:pt x="77" y="1"/>
                      <a:pt x="69" y="0"/>
                      <a:pt x="61" y="0"/>
                    </a:cubicBezTo>
                    <a:close/>
                    <a:moveTo>
                      <a:pt x="96" y="80"/>
                    </a:moveTo>
                    <a:cubicBezTo>
                      <a:pt x="95" y="79"/>
                      <a:pt x="95" y="79"/>
                      <a:pt x="95" y="78"/>
                    </a:cubicBezTo>
                    <a:cubicBezTo>
                      <a:pt x="95" y="77"/>
                      <a:pt x="95" y="76"/>
                      <a:pt x="94" y="74"/>
                    </a:cubicBezTo>
                    <a:cubicBezTo>
                      <a:pt x="94" y="72"/>
                      <a:pt x="94" y="70"/>
                      <a:pt x="94" y="68"/>
                    </a:cubicBezTo>
                    <a:cubicBezTo>
                      <a:pt x="94" y="57"/>
                      <a:pt x="94" y="57"/>
                      <a:pt x="94" y="57"/>
                    </a:cubicBezTo>
                    <a:cubicBezTo>
                      <a:pt x="94" y="53"/>
                      <a:pt x="94" y="50"/>
                      <a:pt x="94" y="46"/>
                    </a:cubicBezTo>
                    <a:cubicBezTo>
                      <a:pt x="93" y="41"/>
                      <a:pt x="92" y="37"/>
                      <a:pt x="90" y="33"/>
                    </a:cubicBezTo>
                    <a:cubicBezTo>
                      <a:pt x="89" y="32"/>
                      <a:pt x="87" y="30"/>
                      <a:pt x="86" y="29"/>
                    </a:cubicBezTo>
                    <a:cubicBezTo>
                      <a:pt x="87" y="30"/>
                      <a:pt x="89" y="31"/>
                      <a:pt x="90" y="32"/>
                    </a:cubicBezTo>
                    <a:cubicBezTo>
                      <a:pt x="93" y="36"/>
                      <a:pt x="96" y="40"/>
                      <a:pt x="98" y="45"/>
                    </a:cubicBezTo>
                    <a:cubicBezTo>
                      <a:pt x="100" y="50"/>
                      <a:pt x="101" y="55"/>
                      <a:pt x="101" y="61"/>
                    </a:cubicBezTo>
                    <a:cubicBezTo>
                      <a:pt x="101" y="62"/>
                      <a:pt x="101" y="65"/>
                      <a:pt x="100" y="67"/>
                    </a:cubicBezTo>
                    <a:cubicBezTo>
                      <a:pt x="100" y="70"/>
                      <a:pt x="100" y="72"/>
                      <a:pt x="99" y="74"/>
                    </a:cubicBezTo>
                    <a:cubicBezTo>
                      <a:pt x="99" y="76"/>
                      <a:pt x="98" y="78"/>
                      <a:pt x="97" y="79"/>
                    </a:cubicBezTo>
                    <a:cubicBezTo>
                      <a:pt x="96" y="79"/>
                      <a:pt x="96" y="80"/>
                      <a:pt x="96" y="80"/>
                    </a:cubicBezTo>
                    <a:cubicBezTo>
                      <a:pt x="96" y="80"/>
                      <a:pt x="96" y="80"/>
                      <a:pt x="96" y="80"/>
                    </a:cubicBezTo>
                    <a:close/>
                    <a:moveTo>
                      <a:pt x="28" y="84"/>
                    </a:moveTo>
                    <a:cubicBezTo>
                      <a:pt x="26" y="81"/>
                      <a:pt x="25" y="79"/>
                      <a:pt x="24" y="76"/>
                    </a:cubicBezTo>
                    <a:cubicBezTo>
                      <a:pt x="22" y="71"/>
                      <a:pt x="21" y="66"/>
                      <a:pt x="21" y="60"/>
                    </a:cubicBezTo>
                    <a:cubicBezTo>
                      <a:pt x="21" y="54"/>
                      <a:pt x="22" y="49"/>
                      <a:pt x="24" y="44"/>
                    </a:cubicBezTo>
                    <a:cubicBezTo>
                      <a:pt x="26" y="40"/>
                      <a:pt x="28" y="36"/>
                      <a:pt x="32" y="32"/>
                    </a:cubicBezTo>
                    <a:cubicBezTo>
                      <a:pt x="31" y="35"/>
                      <a:pt x="31" y="37"/>
                      <a:pt x="32" y="40"/>
                    </a:cubicBezTo>
                    <a:cubicBezTo>
                      <a:pt x="32" y="40"/>
                      <a:pt x="32" y="40"/>
                      <a:pt x="32" y="40"/>
                    </a:cubicBezTo>
                    <a:cubicBezTo>
                      <a:pt x="33" y="45"/>
                      <a:pt x="38" y="48"/>
                      <a:pt x="43" y="48"/>
                    </a:cubicBezTo>
                    <a:cubicBezTo>
                      <a:pt x="43" y="48"/>
                      <a:pt x="43" y="48"/>
                      <a:pt x="43" y="48"/>
                    </a:cubicBezTo>
                    <a:cubicBezTo>
                      <a:pt x="41" y="49"/>
                      <a:pt x="39" y="50"/>
                      <a:pt x="37" y="51"/>
                    </a:cubicBezTo>
                    <a:cubicBezTo>
                      <a:pt x="34" y="54"/>
                      <a:pt x="31" y="56"/>
                      <a:pt x="29" y="60"/>
                    </a:cubicBezTo>
                    <a:cubicBezTo>
                      <a:pt x="27" y="64"/>
                      <a:pt x="26" y="68"/>
                      <a:pt x="26" y="73"/>
                    </a:cubicBezTo>
                    <a:cubicBezTo>
                      <a:pt x="26" y="77"/>
                      <a:pt x="27" y="80"/>
                      <a:pt x="28" y="84"/>
                    </a:cubicBezTo>
                    <a:close/>
                    <a:moveTo>
                      <a:pt x="49" y="47"/>
                    </a:moveTo>
                    <a:cubicBezTo>
                      <a:pt x="49" y="46"/>
                      <a:pt x="50" y="46"/>
                      <a:pt x="50" y="46"/>
                    </a:cubicBezTo>
                    <a:cubicBezTo>
                      <a:pt x="52" y="45"/>
                      <a:pt x="55" y="45"/>
                      <a:pt x="59" y="45"/>
                    </a:cubicBezTo>
                    <a:cubicBezTo>
                      <a:pt x="62" y="45"/>
                      <a:pt x="63" y="45"/>
                      <a:pt x="64" y="46"/>
                    </a:cubicBezTo>
                    <a:cubicBezTo>
                      <a:pt x="65" y="46"/>
                      <a:pt x="65" y="46"/>
                      <a:pt x="65" y="46"/>
                    </a:cubicBezTo>
                    <a:cubicBezTo>
                      <a:pt x="63" y="46"/>
                      <a:pt x="61" y="46"/>
                      <a:pt x="59" y="46"/>
                    </a:cubicBezTo>
                    <a:cubicBezTo>
                      <a:pt x="56" y="46"/>
                      <a:pt x="52" y="46"/>
                      <a:pt x="49" y="47"/>
                    </a:cubicBezTo>
                    <a:close/>
                    <a:moveTo>
                      <a:pt x="56" y="77"/>
                    </a:moveTo>
                    <a:cubicBezTo>
                      <a:pt x="54" y="77"/>
                      <a:pt x="53" y="76"/>
                      <a:pt x="52" y="76"/>
                    </a:cubicBezTo>
                    <a:cubicBezTo>
                      <a:pt x="52" y="75"/>
                      <a:pt x="52" y="74"/>
                      <a:pt x="52" y="73"/>
                    </a:cubicBezTo>
                    <a:cubicBezTo>
                      <a:pt x="52" y="70"/>
                      <a:pt x="52" y="70"/>
                      <a:pt x="53" y="70"/>
                    </a:cubicBezTo>
                    <a:cubicBezTo>
                      <a:pt x="54" y="69"/>
                      <a:pt x="55" y="68"/>
                      <a:pt x="59" y="68"/>
                    </a:cubicBezTo>
                    <a:cubicBezTo>
                      <a:pt x="62" y="68"/>
                      <a:pt x="64" y="69"/>
                      <a:pt x="67" y="69"/>
                    </a:cubicBezTo>
                    <a:cubicBezTo>
                      <a:pt x="67" y="69"/>
                      <a:pt x="68" y="69"/>
                      <a:pt x="69" y="70"/>
                    </a:cubicBezTo>
                    <a:cubicBezTo>
                      <a:pt x="69" y="71"/>
                      <a:pt x="69" y="71"/>
                      <a:pt x="69" y="71"/>
                    </a:cubicBezTo>
                    <a:cubicBezTo>
                      <a:pt x="69" y="71"/>
                      <a:pt x="68" y="72"/>
                      <a:pt x="68" y="72"/>
                    </a:cubicBezTo>
                    <a:cubicBezTo>
                      <a:pt x="67" y="73"/>
                      <a:pt x="67" y="74"/>
                      <a:pt x="65" y="74"/>
                    </a:cubicBezTo>
                    <a:cubicBezTo>
                      <a:pt x="65" y="74"/>
                      <a:pt x="65" y="74"/>
                      <a:pt x="65" y="75"/>
                    </a:cubicBezTo>
                    <a:cubicBezTo>
                      <a:pt x="64" y="75"/>
                      <a:pt x="62" y="76"/>
                      <a:pt x="61" y="76"/>
                    </a:cubicBezTo>
                    <a:cubicBezTo>
                      <a:pt x="59" y="76"/>
                      <a:pt x="57" y="77"/>
                      <a:pt x="56" y="77"/>
                    </a:cubicBezTo>
                    <a:close/>
                    <a:moveTo>
                      <a:pt x="59" y="100"/>
                    </a:moveTo>
                    <a:cubicBezTo>
                      <a:pt x="63" y="99"/>
                      <a:pt x="67" y="98"/>
                      <a:pt x="70" y="97"/>
                    </a:cubicBezTo>
                    <a:cubicBezTo>
                      <a:pt x="72" y="96"/>
                      <a:pt x="74" y="95"/>
                      <a:pt x="76" y="94"/>
                    </a:cubicBezTo>
                    <a:cubicBezTo>
                      <a:pt x="77" y="95"/>
                      <a:pt x="77" y="95"/>
                      <a:pt x="78" y="96"/>
                    </a:cubicBezTo>
                    <a:cubicBezTo>
                      <a:pt x="77" y="96"/>
                      <a:pt x="76" y="96"/>
                      <a:pt x="75" y="96"/>
                    </a:cubicBezTo>
                    <a:cubicBezTo>
                      <a:pt x="73" y="97"/>
                      <a:pt x="71" y="98"/>
                      <a:pt x="69" y="98"/>
                    </a:cubicBezTo>
                    <a:cubicBezTo>
                      <a:pt x="67" y="99"/>
                      <a:pt x="63" y="100"/>
                      <a:pt x="59" y="100"/>
                    </a:cubicBezTo>
                    <a:close/>
                  </a:path>
                </a:pathLst>
              </a:custGeom>
              <a:grpFill/>
              <a:ln w="3175">
                <a:solidFill>
                  <a:schemeClr val="accent2">
                    <a:lumMod val="60000"/>
                    <a:lumOff val="40000"/>
                  </a:schemeClr>
                </a:solidFill>
              </a:ln>
            </p:spPr>
            <p:txBody>
              <a:bodyPr vert="horz" wrap="square" lIns="91440" tIns="45720" rIns="91440" bIns="45720" numCol="1" anchor="t" anchorCtr="0" compatLnSpc="1">
                <a:prstTxWarp prst="textNoShape">
                  <a:avLst/>
                </a:prstTxWarp>
              </a:bodyPr>
              <a:lstStyle/>
              <a:p>
                <a:endParaRPr lang="id-ID"/>
              </a:p>
            </p:txBody>
          </p:sp>
          <p:sp>
            <p:nvSpPr>
              <p:cNvPr id="17" name="Freeform 8">
                <a:extLst>
                  <a:ext uri="{FF2B5EF4-FFF2-40B4-BE49-F238E27FC236}">
                    <a16:creationId xmlns:a16="http://schemas.microsoft.com/office/drawing/2014/main" id="{32CE6405-27E5-48F4-ABE8-AA1EE8015C52}"/>
                  </a:ext>
                </a:extLst>
              </p:cNvPr>
              <p:cNvSpPr>
                <a:spLocks noEditPoints="1"/>
              </p:cNvSpPr>
              <p:nvPr/>
            </p:nvSpPr>
            <p:spPr bwMode="auto">
              <a:xfrm>
                <a:off x="1425362" y="4956617"/>
                <a:ext cx="345582" cy="381280"/>
              </a:xfrm>
              <a:custGeom>
                <a:avLst/>
                <a:gdLst>
                  <a:gd name="T0" fmla="*/ 86 w 91"/>
                  <a:gd name="T1" fmla="*/ 40 h 97"/>
                  <a:gd name="T2" fmla="*/ 71 w 91"/>
                  <a:gd name="T3" fmla="*/ 40 h 97"/>
                  <a:gd name="T4" fmla="*/ 67 w 91"/>
                  <a:gd name="T5" fmla="*/ 56 h 97"/>
                  <a:gd name="T6" fmla="*/ 79 w 91"/>
                  <a:gd name="T7" fmla="*/ 56 h 97"/>
                  <a:gd name="T8" fmla="*/ 85 w 91"/>
                  <a:gd name="T9" fmla="*/ 62 h 97"/>
                  <a:gd name="T10" fmla="*/ 85 w 91"/>
                  <a:gd name="T11" fmla="*/ 66 h 97"/>
                  <a:gd name="T12" fmla="*/ 79 w 91"/>
                  <a:gd name="T13" fmla="*/ 72 h 97"/>
                  <a:gd name="T14" fmla="*/ 63 w 91"/>
                  <a:gd name="T15" fmla="*/ 72 h 97"/>
                  <a:gd name="T16" fmla="*/ 58 w 91"/>
                  <a:gd name="T17" fmla="*/ 91 h 97"/>
                  <a:gd name="T18" fmla="*/ 52 w 91"/>
                  <a:gd name="T19" fmla="*/ 97 h 97"/>
                  <a:gd name="T20" fmla="*/ 48 w 91"/>
                  <a:gd name="T21" fmla="*/ 97 h 97"/>
                  <a:gd name="T22" fmla="*/ 42 w 91"/>
                  <a:gd name="T23" fmla="*/ 88 h 97"/>
                  <a:gd name="T24" fmla="*/ 46 w 91"/>
                  <a:gd name="T25" fmla="*/ 72 h 97"/>
                  <a:gd name="T26" fmla="*/ 33 w 91"/>
                  <a:gd name="T27" fmla="*/ 72 h 97"/>
                  <a:gd name="T28" fmla="*/ 29 w 91"/>
                  <a:gd name="T29" fmla="*/ 91 h 97"/>
                  <a:gd name="T30" fmla="*/ 22 w 91"/>
                  <a:gd name="T31" fmla="*/ 97 h 97"/>
                  <a:gd name="T32" fmla="*/ 18 w 91"/>
                  <a:gd name="T33" fmla="*/ 97 h 97"/>
                  <a:gd name="T34" fmla="*/ 12 w 91"/>
                  <a:gd name="T35" fmla="*/ 88 h 97"/>
                  <a:gd name="T36" fmla="*/ 16 w 91"/>
                  <a:gd name="T37" fmla="*/ 72 h 97"/>
                  <a:gd name="T38" fmla="*/ 6 w 91"/>
                  <a:gd name="T39" fmla="*/ 72 h 97"/>
                  <a:gd name="T40" fmla="*/ 0 w 91"/>
                  <a:gd name="T41" fmla="*/ 67 h 97"/>
                  <a:gd name="T42" fmla="*/ 0 w 91"/>
                  <a:gd name="T43" fmla="*/ 62 h 97"/>
                  <a:gd name="T44" fmla="*/ 6 w 91"/>
                  <a:gd name="T45" fmla="*/ 56 h 97"/>
                  <a:gd name="T46" fmla="*/ 20 w 91"/>
                  <a:gd name="T47" fmla="*/ 56 h 97"/>
                  <a:gd name="T48" fmla="*/ 23 w 91"/>
                  <a:gd name="T49" fmla="*/ 40 h 97"/>
                  <a:gd name="T50" fmla="*/ 13 w 91"/>
                  <a:gd name="T51" fmla="*/ 40 h 97"/>
                  <a:gd name="T52" fmla="*/ 7 w 91"/>
                  <a:gd name="T53" fmla="*/ 35 h 97"/>
                  <a:gd name="T54" fmla="*/ 7 w 91"/>
                  <a:gd name="T55" fmla="*/ 31 h 97"/>
                  <a:gd name="T56" fmla="*/ 13 w 91"/>
                  <a:gd name="T57" fmla="*/ 25 h 97"/>
                  <a:gd name="T58" fmla="*/ 24 w 91"/>
                  <a:gd name="T59" fmla="*/ 25 h 97"/>
                  <a:gd name="T60" fmla="*/ 28 w 91"/>
                  <a:gd name="T61" fmla="*/ 22 h 97"/>
                  <a:gd name="T62" fmla="*/ 32 w 91"/>
                  <a:gd name="T63" fmla="*/ 5 h 97"/>
                  <a:gd name="T64" fmla="*/ 38 w 91"/>
                  <a:gd name="T65" fmla="*/ 0 h 97"/>
                  <a:gd name="T66" fmla="*/ 43 w 91"/>
                  <a:gd name="T67" fmla="*/ 0 h 97"/>
                  <a:gd name="T68" fmla="*/ 49 w 91"/>
                  <a:gd name="T69" fmla="*/ 8 h 97"/>
                  <a:gd name="T70" fmla="*/ 46 w 91"/>
                  <a:gd name="T71" fmla="*/ 20 h 97"/>
                  <a:gd name="T72" fmla="*/ 50 w 91"/>
                  <a:gd name="T73" fmla="*/ 25 h 97"/>
                  <a:gd name="T74" fmla="*/ 54 w 91"/>
                  <a:gd name="T75" fmla="*/ 25 h 97"/>
                  <a:gd name="T76" fmla="*/ 58 w 91"/>
                  <a:gd name="T77" fmla="*/ 22 h 97"/>
                  <a:gd name="T78" fmla="*/ 62 w 91"/>
                  <a:gd name="T79" fmla="*/ 5 h 97"/>
                  <a:gd name="T80" fmla="*/ 68 w 91"/>
                  <a:gd name="T81" fmla="*/ 0 h 97"/>
                  <a:gd name="T82" fmla="*/ 72 w 91"/>
                  <a:gd name="T83" fmla="*/ 0 h 97"/>
                  <a:gd name="T84" fmla="*/ 79 w 91"/>
                  <a:gd name="T85" fmla="*/ 8 h 97"/>
                  <a:gd name="T86" fmla="*/ 76 w 91"/>
                  <a:gd name="T87" fmla="*/ 20 h 97"/>
                  <a:gd name="T88" fmla="*/ 80 w 91"/>
                  <a:gd name="T89" fmla="*/ 25 h 97"/>
                  <a:gd name="T90" fmla="*/ 86 w 91"/>
                  <a:gd name="T91" fmla="*/ 25 h 97"/>
                  <a:gd name="T92" fmla="*/ 91 w 91"/>
                  <a:gd name="T93" fmla="*/ 31 h 97"/>
                  <a:gd name="T94" fmla="*/ 91 w 91"/>
                  <a:gd name="T95" fmla="*/ 35 h 97"/>
                  <a:gd name="T96" fmla="*/ 86 w 91"/>
                  <a:gd name="T97" fmla="*/ 40 h 97"/>
                  <a:gd name="T98" fmla="*/ 50 w 91"/>
                  <a:gd name="T99" fmla="*/ 53 h 97"/>
                  <a:gd name="T100" fmla="*/ 52 w 91"/>
                  <a:gd name="T101" fmla="*/ 45 h 97"/>
                  <a:gd name="T102" fmla="*/ 49 w 91"/>
                  <a:gd name="T103" fmla="*/ 40 h 97"/>
                  <a:gd name="T104" fmla="*/ 44 w 91"/>
                  <a:gd name="T105" fmla="*/ 40 h 97"/>
                  <a:gd name="T106" fmla="*/ 40 w 91"/>
                  <a:gd name="T107" fmla="*/ 43 h 97"/>
                  <a:gd name="T108" fmla="*/ 38 w 91"/>
                  <a:gd name="T109" fmla="*/ 52 h 97"/>
                  <a:gd name="T110" fmla="*/ 42 w 91"/>
                  <a:gd name="T111" fmla="*/ 56 h 97"/>
                  <a:gd name="T112" fmla="*/ 47 w 91"/>
                  <a:gd name="T113" fmla="*/ 56 h 97"/>
                  <a:gd name="T114" fmla="*/ 50 w 91"/>
                  <a:gd name="T115"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 h="97">
                    <a:moveTo>
                      <a:pt x="86" y="40"/>
                    </a:moveTo>
                    <a:cubicBezTo>
                      <a:pt x="71" y="40"/>
                      <a:pt x="71" y="40"/>
                      <a:pt x="71" y="40"/>
                    </a:cubicBezTo>
                    <a:cubicBezTo>
                      <a:pt x="67" y="56"/>
                      <a:pt x="67" y="56"/>
                      <a:pt x="67" y="56"/>
                    </a:cubicBezTo>
                    <a:cubicBezTo>
                      <a:pt x="79" y="56"/>
                      <a:pt x="79" y="56"/>
                      <a:pt x="79" y="56"/>
                    </a:cubicBezTo>
                    <a:cubicBezTo>
                      <a:pt x="82" y="56"/>
                      <a:pt x="85" y="59"/>
                      <a:pt x="85" y="62"/>
                    </a:cubicBezTo>
                    <a:cubicBezTo>
                      <a:pt x="85" y="66"/>
                      <a:pt x="85" y="66"/>
                      <a:pt x="85" y="66"/>
                    </a:cubicBezTo>
                    <a:cubicBezTo>
                      <a:pt x="85" y="69"/>
                      <a:pt x="82" y="72"/>
                      <a:pt x="79" y="72"/>
                    </a:cubicBezTo>
                    <a:cubicBezTo>
                      <a:pt x="63" y="72"/>
                      <a:pt x="63" y="72"/>
                      <a:pt x="63" y="72"/>
                    </a:cubicBezTo>
                    <a:cubicBezTo>
                      <a:pt x="58" y="91"/>
                      <a:pt x="58" y="91"/>
                      <a:pt x="58" y="91"/>
                    </a:cubicBezTo>
                    <a:cubicBezTo>
                      <a:pt x="58" y="94"/>
                      <a:pt x="55" y="97"/>
                      <a:pt x="52" y="97"/>
                    </a:cubicBezTo>
                    <a:cubicBezTo>
                      <a:pt x="48" y="97"/>
                      <a:pt x="48" y="97"/>
                      <a:pt x="48" y="97"/>
                    </a:cubicBezTo>
                    <a:cubicBezTo>
                      <a:pt x="44" y="97"/>
                      <a:pt x="41" y="92"/>
                      <a:pt x="42" y="88"/>
                    </a:cubicBezTo>
                    <a:cubicBezTo>
                      <a:pt x="46" y="72"/>
                      <a:pt x="46" y="72"/>
                      <a:pt x="46" y="72"/>
                    </a:cubicBezTo>
                    <a:cubicBezTo>
                      <a:pt x="33" y="72"/>
                      <a:pt x="33" y="72"/>
                      <a:pt x="33" y="72"/>
                    </a:cubicBezTo>
                    <a:cubicBezTo>
                      <a:pt x="29" y="91"/>
                      <a:pt x="29" y="91"/>
                      <a:pt x="29" y="91"/>
                    </a:cubicBezTo>
                    <a:cubicBezTo>
                      <a:pt x="28" y="94"/>
                      <a:pt x="25" y="97"/>
                      <a:pt x="22" y="97"/>
                    </a:cubicBezTo>
                    <a:cubicBezTo>
                      <a:pt x="18" y="97"/>
                      <a:pt x="18" y="97"/>
                      <a:pt x="18" y="97"/>
                    </a:cubicBezTo>
                    <a:cubicBezTo>
                      <a:pt x="14" y="97"/>
                      <a:pt x="11" y="92"/>
                      <a:pt x="12" y="88"/>
                    </a:cubicBezTo>
                    <a:cubicBezTo>
                      <a:pt x="16" y="72"/>
                      <a:pt x="16" y="72"/>
                      <a:pt x="16" y="72"/>
                    </a:cubicBezTo>
                    <a:cubicBezTo>
                      <a:pt x="6" y="72"/>
                      <a:pt x="6" y="72"/>
                      <a:pt x="6" y="72"/>
                    </a:cubicBezTo>
                    <a:cubicBezTo>
                      <a:pt x="3" y="72"/>
                      <a:pt x="0" y="70"/>
                      <a:pt x="0" y="67"/>
                    </a:cubicBezTo>
                    <a:cubicBezTo>
                      <a:pt x="0" y="62"/>
                      <a:pt x="0" y="62"/>
                      <a:pt x="0" y="62"/>
                    </a:cubicBezTo>
                    <a:cubicBezTo>
                      <a:pt x="0" y="58"/>
                      <a:pt x="3" y="56"/>
                      <a:pt x="6" y="56"/>
                    </a:cubicBezTo>
                    <a:cubicBezTo>
                      <a:pt x="20" y="56"/>
                      <a:pt x="20" y="56"/>
                      <a:pt x="20" y="56"/>
                    </a:cubicBezTo>
                    <a:cubicBezTo>
                      <a:pt x="23" y="40"/>
                      <a:pt x="23" y="40"/>
                      <a:pt x="23" y="40"/>
                    </a:cubicBezTo>
                    <a:cubicBezTo>
                      <a:pt x="13" y="40"/>
                      <a:pt x="13" y="40"/>
                      <a:pt x="13" y="40"/>
                    </a:cubicBezTo>
                    <a:cubicBezTo>
                      <a:pt x="10" y="40"/>
                      <a:pt x="7" y="38"/>
                      <a:pt x="7" y="35"/>
                    </a:cubicBezTo>
                    <a:cubicBezTo>
                      <a:pt x="7" y="31"/>
                      <a:pt x="7" y="31"/>
                      <a:pt x="7" y="31"/>
                    </a:cubicBezTo>
                    <a:cubicBezTo>
                      <a:pt x="7" y="28"/>
                      <a:pt x="10" y="25"/>
                      <a:pt x="13" y="25"/>
                    </a:cubicBezTo>
                    <a:cubicBezTo>
                      <a:pt x="24" y="25"/>
                      <a:pt x="24" y="25"/>
                      <a:pt x="24" y="25"/>
                    </a:cubicBezTo>
                    <a:cubicBezTo>
                      <a:pt x="26" y="25"/>
                      <a:pt x="27" y="24"/>
                      <a:pt x="28" y="22"/>
                    </a:cubicBezTo>
                    <a:cubicBezTo>
                      <a:pt x="32" y="5"/>
                      <a:pt x="32" y="5"/>
                      <a:pt x="32" y="5"/>
                    </a:cubicBezTo>
                    <a:cubicBezTo>
                      <a:pt x="33" y="2"/>
                      <a:pt x="35" y="0"/>
                      <a:pt x="38" y="0"/>
                    </a:cubicBezTo>
                    <a:cubicBezTo>
                      <a:pt x="43" y="0"/>
                      <a:pt x="43" y="0"/>
                      <a:pt x="43" y="0"/>
                    </a:cubicBezTo>
                    <a:cubicBezTo>
                      <a:pt x="47" y="0"/>
                      <a:pt x="50" y="4"/>
                      <a:pt x="49" y="8"/>
                    </a:cubicBezTo>
                    <a:cubicBezTo>
                      <a:pt x="46" y="20"/>
                      <a:pt x="46" y="20"/>
                      <a:pt x="46" y="20"/>
                    </a:cubicBezTo>
                    <a:cubicBezTo>
                      <a:pt x="45" y="23"/>
                      <a:pt x="47" y="25"/>
                      <a:pt x="50" y="25"/>
                    </a:cubicBezTo>
                    <a:cubicBezTo>
                      <a:pt x="54" y="25"/>
                      <a:pt x="54" y="25"/>
                      <a:pt x="54" y="25"/>
                    </a:cubicBezTo>
                    <a:cubicBezTo>
                      <a:pt x="56" y="25"/>
                      <a:pt x="57" y="24"/>
                      <a:pt x="58" y="22"/>
                    </a:cubicBezTo>
                    <a:cubicBezTo>
                      <a:pt x="62" y="5"/>
                      <a:pt x="62" y="5"/>
                      <a:pt x="62" y="5"/>
                    </a:cubicBezTo>
                    <a:cubicBezTo>
                      <a:pt x="63" y="2"/>
                      <a:pt x="65" y="0"/>
                      <a:pt x="68" y="0"/>
                    </a:cubicBezTo>
                    <a:cubicBezTo>
                      <a:pt x="72" y="0"/>
                      <a:pt x="72" y="0"/>
                      <a:pt x="72" y="0"/>
                    </a:cubicBezTo>
                    <a:cubicBezTo>
                      <a:pt x="77" y="0"/>
                      <a:pt x="80" y="4"/>
                      <a:pt x="79" y="8"/>
                    </a:cubicBezTo>
                    <a:cubicBezTo>
                      <a:pt x="76" y="20"/>
                      <a:pt x="76" y="20"/>
                      <a:pt x="76" y="20"/>
                    </a:cubicBezTo>
                    <a:cubicBezTo>
                      <a:pt x="75" y="23"/>
                      <a:pt x="77" y="25"/>
                      <a:pt x="80" y="25"/>
                    </a:cubicBezTo>
                    <a:cubicBezTo>
                      <a:pt x="86" y="25"/>
                      <a:pt x="86" y="25"/>
                      <a:pt x="86" y="25"/>
                    </a:cubicBezTo>
                    <a:cubicBezTo>
                      <a:pt x="89" y="25"/>
                      <a:pt x="91" y="28"/>
                      <a:pt x="91" y="31"/>
                    </a:cubicBezTo>
                    <a:cubicBezTo>
                      <a:pt x="91" y="35"/>
                      <a:pt x="91" y="35"/>
                      <a:pt x="91" y="35"/>
                    </a:cubicBezTo>
                    <a:cubicBezTo>
                      <a:pt x="91" y="38"/>
                      <a:pt x="89" y="40"/>
                      <a:pt x="86" y="40"/>
                    </a:cubicBezTo>
                    <a:close/>
                    <a:moveTo>
                      <a:pt x="50" y="53"/>
                    </a:moveTo>
                    <a:cubicBezTo>
                      <a:pt x="52" y="45"/>
                      <a:pt x="52" y="45"/>
                      <a:pt x="52" y="45"/>
                    </a:cubicBezTo>
                    <a:cubicBezTo>
                      <a:pt x="53" y="42"/>
                      <a:pt x="51" y="40"/>
                      <a:pt x="49" y="40"/>
                    </a:cubicBezTo>
                    <a:cubicBezTo>
                      <a:pt x="44" y="40"/>
                      <a:pt x="44" y="40"/>
                      <a:pt x="44" y="40"/>
                    </a:cubicBezTo>
                    <a:cubicBezTo>
                      <a:pt x="42" y="40"/>
                      <a:pt x="40" y="41"/>
                      <a:pt x="40" y="43"/>
                    </a:cubicBezTo>
                    <a:cubicBezTo>
                      <a:pt x="38" y="52"/>
                      <a:pt x="38" y="52"/>
                      <a:pt x="38" y="52"/>
                    </a:cubicBezTo>
                    <a:cubicBezTo>
                      <a:pt x="38" y="54"/>
                      <a:pt x="39" y="56"/>
                      <a:pt x="42" y="56"/>
                    </a:cubicBezTo>
                    <a:cubicBezTo>
                      <a:pt x="47" y="56"/>
                      <a:pt x="47" y="56"/>
                      <a:pt x="47" y="56"/>
                    </a:cubicBezTo>
                    <a:cubicBezTo>
                      <a:pt x="48" y="56"/>
                      <a:pt x="50" y="55"/>
                      <a:pt x="50" y="53"/>
                    </a:cubicBezTo>
                    <a:close/>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1" name="Freeform 12">
                <a:extLst>
                  <a:ext uri="{FF2B5EF4-FFF2-40B4-BE49-F238E27FC236}">
                    <a16:creationId xmlns:a16="http://schemas.microsoft.com/office/drawing/2014/main" id="{14B0DF60-AF96-45C1-A859-1DC38C9F9357}"/>
                  </a:ext>
                </a:extLst>
              </p:cNvPr>
              <p:cNvSpPr>
                <a:spLocks/>
              </p:cNvSpPr>
              <p:nvPr/>
            </p:nvSpPr>
            <p:spPr bwMode="auto">
              <a:xfrm>
                <a:off x="3932137" y="3336853"/>
                <a:ext cx="155773" cy="156839"/>
              </a:xfrm>
              <a:custGeom>
                <a:avLst/>
                <a:gdLst>
                  <a:gd name="T0" fmla="*/ 0 w 41"/>
                  <a:gd name="T1" fmla="*/ 20 h 40"/>
                  <a:gd name="T2" fmla="*/ 22 w 41"/>
                  <a:gd name="T3" fmla="*/ 0 h 40"/>
                  <a:gd name="T4" fmla="*/ 41 w 41"/>
                  <a:gd name="T5" fmla="*/ 19 h 40"/>
                  <a:gd name="T6" fmla="*/ 21 w 41"/>
                  <a:gd name="T7" fmla="*/ 40 h 40"/>
                  <a:gd name="T8" fmla="*/ 0 w 41"/>
                  <a:gd name="T9" fmla="*/ 20 h 40"/>
                </a:gdLst>
                <a:ahLst/>
                <a:cxnLst>
                  <a:cxn ang="0">
                    <a:pos x="T0" y="T1"/>
                  </a:cxn>
                  <a:cxn ang="0">
                    <a:pos x="T2" y="T3"/>
                  </a:cxn>
                  <a:cxn ang="0">
                    <a:pos x="T4" y="T5"/>
                  </a:cxn>
                  <a:cxn ang="0">
                    <a:pos x="T6" y="T7"/>
                  </a:cxn>
                  <a:cxn ang="0">
                    <a:pos x="T8" y="T9"/>
                  </a:cxn>
                </a:cxnLst>
                <a:rect l="0" t="0" r="r" b="b"/>
                <a:pathLst>
                  <a:path w="41" h="40">
                    <a:moveTo>
                      <a:pt x="0" y="20"/>
                    </a:moveTo>
                    <a:cubicBezTo>
                      <a:pt x="0" y="9"/>
                      <a:pt x="12" y="0"/>
                      <a:pt x="22" y="0"/>
                    </a:cubicBezTo>
                    <a:cubicBezTo>
                      <a:pt x="32" y="0"/>
                      <a:pt x="41" y="9"/>
                      <a:pt x="41" y="19"/>
                    </a:cubicBezTo>
                    <a:cubicBezTo>
                      <a:pt x="41" y="29"/>
                      <a:pt x="31" y="40"/>
                      <a:pt x="21" y="40"/>
                    </a:cubicBezTo>
                    <a:cubicBezTo>
                      <a:pt x="11" y="40"/>
                      <a:pt x="0" y="30"/>
                      <a:pt x="0" y="20"/>
                    </a:cubicBezTo>
                    <a:close/>
                  </a:path>
                </a:pathLst>
              </a:cu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22" name="Freeform 13">
                <a:extLst>
                  <a:ext uri="{FF2B5EF4-FFF2-40B4-BE49-F238E27FC236}">
                    <a16:creationId xmlns:a16="http://schemas.microsoft.com/office/drawing/2014/main" id="{E640CA59-ACD6-49B8-9FD8-B5EFCEE49565}"/>
                  </a:ext>
                </a:extLst>
              </p:cNvPr>
              <p:cNvSpPr>
                <a:spLocks/>
              </p:cNvSpPr>
              <p:nvPr/>
            </p:nvSpPr>
            <p:spPr bwMode="auto">
              <a:xfrm>
                <a:off x="4141580" y="3143509"/>
                <a:ext cx="151846" cy="158190"/>
              </a:xfrm>
              <a:custGeom>
                <a:avLst/>
                <a:gdLst>
                  <a:gd name="T0" fmla="*/ 1 w 40"/>
                  <a:gd name="T1" fmla="*/ 18 h 40"/>
                  <a:gd name="T2" fmla="*/ 22 w 40"/>
                  <a:gd name="T3" fmla="*/ 1 h 40"/>
                  <a:gd name="T4" fmla="*/ 39 w 40"/>
                  <a:gd name="T5" fmla="*/ 22 h 40"/>
                  <a:gd name="T6" fmla="*/ 19 w 40"/>
                  <a:gd name="T7" fmla="*/ 39 h 40"/>
                  <a:gd name="T8" fmla="*/ 1 w 40"/>
                  <a:gd name="T9" fmla="*/ 18 h 40"/>
                </a:gdLst>
                <a:ahLst/>
                <a:cxnLst>
                  <a:cxn ang="0">
                    <a:pos x="T0" y="T1"/>
                  </a:cxn>
                  <a:cxn ang="0">
                    <a:pos x="T2" y="T3"/>
                  </a:cxn>
                  <a:cxn ang="0">
                    <a:pos x="T4" y="T5"/>
                  </a:cxn>
                  <a:cxn ang="0">
                    <a:pos x="T6" y="T7"/>
                  </a:cxn>
                  <a:cxn ang="0">
                    <a:pos x="T8" y="T9"/>
                  </a:cxn>
                </a:cxnLst>
                <a:rect l="0" t="0" r="r" b="b"/>
                <a:pathLst>
                  <a:path w="40" h="40">
                    <a:moveTo>
                      <a:pt x="1" y="18"/>
                    </a:moveTo>
                    <a:cubicBezTo>
                      <a:pt x="3" y="8"/>
                      <a:pt x="12" y="0"/>
                      <a:pt x="22" y="1"/>
                    </a:cubicBezTo>
                    <a:cubicBezTo>
                      <a:pt x="33" y="2"/>
                      <a:pt x="40" y="11"/>
                      <a:pt x="39" y="22"/>
                    </a:cubicBezTo>
                    <a:cubicBezTo>
                      <a:pt x="38" y="32"/>
                      <a:pt x="29" y="40"/>
                      <a:pt x="19" y="39"/>
                    </a:cubicBezTo>
                    <a:cubicBezTo>
                      <a:pt x="8" y="38"/>
                      <a:pt x="0" y="29"/>
                      <a:pt x="1" y="18"/>
                    </a:cubicBezTo>
                    <a:close/>
                  </a:path>
                </a:pathLst>
              </a:cu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23" name="Line 14">
                <a:extLst>
                  <a:ext uri="{FF2B5EF4-FFF2-40B4-BE49-F238E27FC236}">
                    <a16:creationId xmlns:a16="http://schemas.microsoft.com/office/drawing/2014/main" id="{B3FB9470-73FF-42C3-A50E-111A038E8153}"/>
                  </a:ext>
                </a:extLst>
              </p:cNvPr>
              <p:cNvSpPr>
                <a:spLocks noChangeShapeType="1"/>
              </p:cNvSpPr>
              <p:nvPr/>
            </p:nvSpPr>
            <p:spPr bwMode="auto">
              <a:xfrm flipH="1">
                <a:off x="4080057" y="3293587"/>
                <a:ext cx="107340" cy="89236"/>
              </a:xfrm>
              <a:prstGeom prst="line">
                <a:avLst/>
              </a:pr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24" name="Line 15">
                <a:extLst>
                  <a:ext uri="{FF2B5EF4-FFF2-40B4-BE49-F238E27FC236}">
                    <a16:creationId xmlns:a16="http://schemas.microsoft.com/office/drawing/2014/main" id="{394BA071-DCCE-4D51-AB2E-7E0ED9688FFF}"/>
                  </a:ext>
                </a:extLst>
              </p:cNvPr>
              <p:cNvSpPr>
                <a:spLocks noChangeShapeType="1"/>
              </p:cNvSpPr>
              <p:nvPr/>
            </p:nvSpPr>
            <p:spPr bwMode="auto">
              <a:xfrm flipV="1">
                <a:off x="4034241" y="3242209"/>
                <a:ext cx="115194" cy="94644"/>
              </a:xfrm>
              <a:prstGeom prst="line">
                <a:avLst/>
              </a:pr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25" name="Freeform 16">
                <a:extLst>
                  <a:ext uri="{FF2B5EF4-FFF2-40B4-BE49-F238E27FC236}">
                    <a16:creationId xmlns:a16="http://schemas.microsoft.com/office/drawing/2014/main" id="{C22D0ED8-4F7F-4BE7-AE1C-3837B4BAEC9C}"/>
                  </a:ext>
                </a:extLst>
              </p:cNvPr>
              <p:cNvSpPr>
                <a:spLocks/>
              </p:cNvSpPr>
              <p:nvPr/>
            </p:nvSpPr>
            <p:spPr bwMode="auto">
              <a:xfrm>
                <a:off x="4141580" y="3512620"/>
                <a:ext cx="163627" cy="164951"/>
              </a:xfrm>
              <a:custGeom>
                <a:avLst/>
                <a:gdLst>
                  <a:gd name="T0" fmla="*/ 1 w 43"/>
                  <a:gd name="T1" fmla="*/ 22 h 42"/>
                  <a:gd name="T2" fmla="*/ 24 w 43"/>
                  <a:gd name="T3" fmla="*/ 41 h 42"/>
                  <a:gd name="T4" fmla="*/ 42 w 43"/>
                  <a:gd name="T5" fmla="*/ 19 h 42"/>
                  <a:gd name="T6" fmla="*/ 19 w 43"/>
                  <a:gd name="T7" fmla="*/ 1 h 42"/>
                  <a:gd name="T8" fmla="*/ 1 w 43"/>
                  <a:gd name="T9" fmla="*/ 22 h 42"/>
                </a:gdLst>
                <a:ahLst/>
                <a:cxnLst>
                  <a:cxn ang="0">
                    <a:pos x="T0" y="T1"/>
                  </a:cxn>
                  <a:cxn ang="0">
                    <a:pos x="T2" y="T3"/>
                  </a:cxn>
                  <a:cxn ang="0">
                    <a:pos x="T4" y="T5"/>
                  </a:cxn>
                  <a:cxn ang="0">
                    <a:pos x="T6" y="T7"/>
                  </a:cxn>
                  <a:cxn ang="0">
                    <a:pos x="T8" y="T9"/>
                  </a:cxn>
                </a:cxnLst>
                <a:rect l="0" t="0" r="r" b="b"/>
                <a:pathLst>
                  <a:path w="43" h="42">
                    <a:moveTo>
                      <a:pt x="1" y="22"/>
                    </a:moveTo>
                    <a:cubicBezTo>
                      <a:pt x="3" y="32"/>
                      <a:pt x="13" y="42"/>
                      <a:pt x="24" y="41"/>
                    </a:cubicBezTo>
                    <a:cubicBezTo>
                      <a:pt x="34" y="40"/>
                      <a:pt x="43" y="29"/>
                      <a:pt x="42" y="19"/>
                    </a:cubicBezTo>
                    <a:cubicBezTo>
                      <a:pt x="41" y="8"/>
                      <a:pt x="29" y="0"/>
                      <a:pt x="19" y="1"/>
                    </a:cubicBezTo>
                    <a:cubicBezTo>
                      <a:pt x="8" y="2"/>
                      <a:pt x="0" y="11"/>
                      <a:pt x="1" y="22"/>
                    </a:cubicBezTo>
                    <a:close/>
                  </a:path>
                </a:pathLst>
              </a:cu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26" name="Line 17">
                <a:extLst>
                  <a:ext uri="{FF2B5EF4-FFF2-40B4-BE49-F238E27FC236}">
                    <a16:creationId xmlns:a16="http://schemas.microsoft.com/office/drawing/2014/main" id="{8F4B9690-4404-45B8-8B9F-A549E3EA3EDF}"/>
                  </a:ext>
                </a:extLst>
              </p:cNvPr>
              <p:cNvSpPr>
                <a:spLocks noChangeShapeType="1"/>
              </p:cNvSpPr>
              <p:nvPr/>
            </p:nvSpPr>
            <p:spPr bwMode="auto">
              <a:xfrm flipH="1" flipV="1">
                <a:off x="4083983" y="3430145"/>
                <a:ext cx="107340" cy="90587"/>
              </a:xfrm>
              <a:prstGeom prst="line">
                <a:avLst/>
              </a:pr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27" name="Line 18">
                <a:extLst>
                  <a:ext uri="{FF2B5EF4-FFF2-40B4-BE49-F238E27FC236}">
                    <a16:creationId xmlns:a16="http://schemas.microsoft.com/office/drawing/2014/main" id="{9B227261-B200-456A-8948-7759580FFAED}"/>
                  </a:ext>
                </a:extLst>
              </p:cNvPr>
              <p:cNvSpPr>
                <a:spLocks noChangeShapeType="1"/>
              </p:cNvSpPr>
              <p:nvPr/>
            </p:nvSpPr>
            <p:spPr bwMode="auto">
              <a:xfrm>
                <a:off x="4042095" y="3481523"/>
                <a:ext cx="99486" cy="86532"/>
              </a:xfrm>
              <a:prstGeom prst="line">
                <a:avLst/>
              </a:pr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28" name="Freeform 19">
                <a:extLst>
                  <a:ext uri="{FF2B5EF4-FFF2-40B4-BE49-F238E27FC236}">
                    <a16:creationId xmlns:a16="http://schemas.microsoft.com/office/drawing/2014/main" id="{6EF5F30D-EA8B-47F8-9815-DB29733D361B}"/>
                  </a:ext>
                </a:extLst>
              </p:cNvPr>
              <p:cNvSpPr>
                <a:spLocks/>
              </p:cNvSpPr>
              <p:nvPr/>
            </p:nvSpPr>
            <p:spPr bwMode="auto">
              <a:xfrm>
                <a:off x="2041911" y="1546729"/>
                <a:ext cx="277512" cy="459699"/>
              </a:xfrm>
              <a:custGeom>
                <a:avLst/>
                <a:gdLst>
                  <a:gd name="T0" fmla="*/ 49 w 73"/>
                  <a:gd name="T1" fmla="*/ 45 h 117"/>
                  <a:gd name="T2" fmla="*/ 57 w 73"/>
                  <a:gd name="T3" fmla="*/ 36 h 117"/>
                  <a:gd name="T4" fmla="*/ 61 w 73"/>
                  <a:gd name="T5" fmla="*/ 24 h 117"/>
                  <a:gd name="T6" fmla="*/ 37 w 73"/>
                  <a:gd name="T7" fmla="*/ 0 h 117"/>
                  <a:gd name="T8" fmla="*/ 13 w 73"/>
                  <a:gd name="T9" fmla="*/ 24 h 117"/>
                  <a:gd name="T10" fmla="*/ 18 w 73"/>
                  <a:gd name="T11" fmla="*/ 39 h 117"/>
                  <a:gd name="T12" fmla="*/ 24 w 73"/>
                  <a:gd name="T13" fmla="*/ 44 h 117"/>
                  <a:gd name="T14" fmla="*/ 30 w 73"/>
                  <a:gd name="T15" fmla="*/ 49 h 117"/>
                  <a:gd name="T16" fmla="*/ 30 w 73"/>
                  <a:gd name="T17" fmla="*/ 54 h 117"/>
                  <a:gd name="T18" fmla="*/ 28 w 73"/>
                  <a:gd name="T19" fmla="*/ 58 h 117"/>
                  <a:gd name="T20" fmla="*/ 25 w 73"/>
                  <a:gd name="T21" fmla="*/ 60 h 117"/>
                  <a:gd name="T22" fmla="*/ 10 w 73"/>
                  <a:gd name="T23" fmla="*/ 60 h 117"/>
                  <a:gd name="T24" fmla="*/ 5 w 73"/>
                  <a:gd name="T25" fmla="*/ 63 h 117"/>
                  <a:gd name="T26" fmla="*/ 0 w 73"/>
                  <a:gd name="T27" fmla="*/ 74 h 117"/>
                  <a:gd name="T28" fmla="*/ 0 w 73"/>
                  <a:gd name="T29" fmla="*/ 107 h 117"/>
                  <a:gd name="T30" fmla="*/ 9 w 73"/>
                  <a:gd name="T31" fmla="*/ 117 h 117"/>
                  <a:gd name="T32" fmla="*/ 56 w 73"/>
                  <a:gd name="T33" fmla="*/ 117 h 117"/>
                  <a:gd name="T34" fmla="*/ 73 w 73"/>
                  <a:gd name="T35" fmla="*/ 105 h 117"/>
                  <a:gd name="T36" fmla="*/ 73 w 73"/>
                  <a:gd name="T37" fmla="*/ 74 h 117"/>
                  <a:gd name="T38" fmla="*/ 68 w 73"/>
                  <a:gd name="T39" fmla="*/ 63 h 117"/>
                  <a:gd name="T40" fmla="*/ 62 w 73"/>
                  <a:gd name="T41" fmla="*/ 60 h 117"/>
                  <a:gd name="T42" fmla="*/ 48 w 73"/>
                  <a:gd name="T43" fmla="*/ 60 h 117"/>
                  <a:gd name="T44" fmla="*/ 45 w 73"/>
                  <a:gd name="T45" fmla="*/ 58 h 117"/>
                  <a:gd name="T46" fmla="*/ 43 w 73"/>
                  <a:gd name="T47" fmla="*/ 55 h 117"/>
                  <a:gd name="T48" fmla="*/ 49 w 73"/>
                  <a:gd name="T49" fmla="*/ 4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17">
                    <a:moveTo>
                      <a:pt x="49" y="45"/>
                    </a:moveTo>
                    <a:cubicBezTo>
                      <a:pt x="52" y="42"/>
                      <a:pt x="55" y="40"/>
                      <a:pt x="57" y="36"/>
                    </a:cubicBezTo>
                    <a:cubicBezTo>
                      <a:pt x="59" y="33"/>
                      <a:pt x="61" y="28"/>
                      <a:pt x="61" y="24"/>
                    </a:cubicBezTo>
                    <a:cubicBezTo>
                      <a:pt x="61" y="11"/>
                      <a:pt x="50" y="0"/>
                      <a:pt x="37" y="0"/>
                    </a:cubicBezTo>
                    <a:cubicBezTo>
                      <a:pt x="24" y="0"/>
                      <a:pt x="13" y="11"/>
                      <a:pt x="13" y="24"/>
                    </a:cubicBezTo>
                    <a:cubicBezTo>
                      <a:pt x="13" y="29"/>
                      <a:pt x="15" y="35"/>
                      <a:pt x="18" y="39"/>
                    </a:cubicBezTo>
                    <a:cubicBezTo>
                      <a:pt x="20" y="41"/>
                      <a:pt x="22" y="43"/>
                      <a:pt x="24" y="44"/>
                    </a:cubicBezTo>
                    <a:cubicBezTo>
                      <a:pt x="27" y="46"/>
                      <a:pt x="29" y="46"/>
                      <a:pt x="30" y="49"/>
                    </a:cubicBezTo>
                    <a:cubicBezTo>
                      <a:pt x="31" y="51"/>
                      <a:pt x="31" y="52"/>
                      <a:pt x="30" y="54"/>
                    </a:cubicBezTo>
                    <a:cubicBezTo>
                      <a:pt x="30" y="56"/>
                      <a:pt x="30" y="57"/>
                      <a:pt x="28" y="58"/>
                    </a:cubicBezTo>
                    <a:cubicBezTo>
                      <a:pt x="27" y="59"/>
                      <a:pt x="26" y="60"/>
                      <a:pt x="25" y="60"/>
                    </a:cubicBezTo>
                    <a:cubicBezTo>
                      <a:pt x="22" y="60"/>
                      <a:pt x="12" y="59"/>
                      <a:pt x="10" y="60"/>
                    </a:cubicBezTo>
                    <a:cubicBezTo>
                      <a:pt x="8" y="61"/>
                      <a:pt x="6" y="62"/>
                      <a:pt x="5" y="63"/>
                    </a:cubicBezTo>
                    <a:cubicBezTo>
                      <a:pt x="2" y="66"/>
                      <a:pt x="0" y="70"/>
                      <a:pt x="0" y="74"/>
                    </a:cubicBezTo>
                    <a:cubicBezTo>
                      <a:pt x="0" y="74"/>
                      <a:pt x="0" y="107"/>
                      <a:pt x="0" y="107"/>
                    </a:cubicBezTo>
                    <a:cubicBezTo>
                      <a:pt x="0" y="113"/>
                      <a:pt x="4" y="117"/>
                      <a:pt x="9" y="117"/>
                    </a:cubicBezTo>
                    <a:cubicBezTo>
                      <a:pt x="56" y="117"/>
                      <a:pt x="56" y="117"/>
                      <a:pt x="56" y="117"/>
                    </a:cubicBezTo>
                    <a:cubicBezTo>
                      <a:pt x="71" y="117"/>
                      <a:pt x="73" y="110"/>
                      <a:pt x="73" y="105"/>
                    </a:cubicBezTo>
                    <a:cubicBezTo>
                      <a:pt x="73" y="105"/>
                      <a:pt x="73" y="74"/>
                      <a:pt x="73" y="74"/>
                    </a:cubicBezTo>
                    <a:cubicBezTo>
                      <a:pt x="73" y="70"/>
                      <a:pt x="71" y="66"/>
                      <a:pt x="68" y="63"/>
                    </a:cubicBezTo>
                    <a:cubicBezTo>
                      <a:pt x="66" y="61"/>
                      <a:pt x="64" y="60"/>
                      <a:pt x="62" y="60"/>
                    </a:cubicBezTo>
                    <a:cubicBezTo>
                      <a:pt x="57" y="59"/>
                      <a:pt x="53" y="60"/>
                      <a:pt x="48" y="60"/>
                    </a:cubicBezTo>
                    <a:cubicBezTo>
                      <a:pt x="47" y="60"/>
                      <a:pt x="45" y="59"/>
                      <a:pt x="45" y="58"/>
                    </a:cubicBezTo>
                    <a:cubicBezTo>
                      <a:pt x="44" y="57"/>
                      <a:pt x="44" y="56"/>
                      <a:pt x="43" y="55"/>
                    </a:cubicBezTo>
                    <a:cubicBezTo>
                      <a:pt x="43" y="50"/>
                      <a:pt x="46" y="47"/>
                      <a:pt x="49" y="45"/>
                    </a:cubicBezTo>
                    <a:close/>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9" name="Freeform 20">
                <a:extLst>
                  <a:ext uri="{FF2B5EF4-FFF2-40B4-BE49-F238E27FC236}">
                    <a16:creationId xmlns:a16="http://schemas.microsoft.com/office/drawing/2014/main" id="{EBD81C85-7466-47A1-888B-A41F406C501A}"/>
                  </a:ext>
                </a:extLst>
              </p:cNvPr>
              <p:cNvSpPr>
                <a:spLocks/>
              </p:cNvSpPr>
              <p:nvPr/>
            </p:nvSpPr>
            <p:spPr bwMode="auto">
              <a:xfrm>
                <a:off x="2319424" y="1617036"/>
                <a:ext cx="201589" cy="381280"/>
              </a:xfrm>
              <a:custGeom>
                <a:avLst/>
                <a:gdLst>
                  <a:gd name="T0" fmla="*/ 0 w 53"/>
                  <a:gd name="T1" fmla="*/ 96 h 97"/>
                  <a:gd name="T2" fmla="*/ 38 w 53"/>
                  <a:gd name="T3" fmla="*/ 96 h 97"/>
                  <a:gd name="T4" fmla="*/ 53 w 53"/>
                  <a:gd name="T5" fmla="*/ 87 h 97"/>
                  <a:gd name="T6" fmla="*/ 53 w 53"/>
                  <a:gd name="T7" fmla="*/ 61 h 97"/>
                  <a:gd name="T8" fmla="*/ 49 w 53"/>
                  <a:gd name="T9" fmla="*/ 52 h 97"/>
                  <a:gd name="T10" fmla="*/ 43 w 53"/>
                  <a:gd name="T11" fmla="*/ 49 h 97"/>
                  <a:gd name="T12" fmla="*/ 32 w 53"/>
                  <a:gd name="T13" fmla="*/ 49 h 97"/>
                  <a:gd name="T14" fmla="*/ 29 w 53"/>
                  <a:gd name="T15" fmla="*/ 48 h 97"/>
                  <a:gd name="T16" fmla="*/ 28 w 53"/>
                  <a:gd name="T17" fmla="*/ 45 h 97"/>
                  <a:gd name="T18" fmla="*/ 33 w 53"/>
                  <a:gd name="T19" fmla="*/ 37 h 97"/>
                  <a:gd name="T20" fmla="*/ 40 w 53"/>
                  <a:gd name="T21" fmla="*/ 30 h 97"/>
                  <a:gd name="T22" fmla="*/ 43 w 53"/>
                  <a:gd name="T23" fmla="*/ 19 h 97"/>
                  <a:gd name="T24" fmla="*/ 23 w 53"/>
                  <a:gd name="T25" fmla="*/ 0 h 97"/>
                  <a:gd name="T26" fmla="*/ 3 w 53"/>
                  <a:gd name="T27" fmla="*/ 19 h 97"/>
                  <a:gd name="T28" fmla="*/ 7 w 53"/>
                  <a:gd name="T29" fmla="*/ 32 h 97"/>
                  <a:gd name="T30" fmla="*/ 12 w 53"/>
                  <a:gd name="T31" fmla="*/ 36 h 97"/>
                  <a:gd name="T32" fmla="*/ 17 w 53"/>
                  <a:gd name="T33" fmla="*/ 40 h 97"/>
                  <a:gd name="T34" fmla="*/ 18 w 53"/>
                  <a:gd name="T35" fmla="*/ 44 h 97"/>
                  <a:gd name="T36" fmla="*/ 16 w 53"/>
                  <a:gd name="T37" fmla="*/ 48 h 97"/>
                  <a:gd name="T38" fmla="*/ 13 w 53"/>
                  <a:gd name="T39" fmla="*/ 49 h 97"/>
                  <a:gd name="T40" fmla="*/ 0 w 53"/>
                  <a:gd name="T4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97">
                    <a:moveTo>
                      <a:pt x="0" y="96"/>
                    </a:moveTo>
                    <a:cubicBezTo>
                      <a:pt x="38" y="96"/>
                      <a:pt x="38" y="96"/>
                      <a:pt x="38" y="96"/>
                    </a:cubicBezTo>
                    <a:cubicBezTo>
                      <a:pt x="51" y="97"/>
                      <a:pt x="53" y="91"/>
                      <a:pt x="53" y="87"/>
                    </a:cubicBezTo>
                    <a:cubicBezTo>
                      <a:pt x="53" y="87"/>
                      <a:pt x="53" y="61"/>
                      <a:pt x="53" y="61"/>
                    </a:cubicBezTo>
                    <a:cubicBezTo>
                      <a:pt x="53" y="57"/>
                      <a:pt x="51" y="54"/>
                      <a:pt x="49" y="52"/>
                    </a:cubicBezTo>
                    <a:cubicBezTo>
                      <a:pt x="47" y="51"/>
                      <a:pt x="45" y="50"/>
                      <a:pt x="43" y="49"/>
                    </a:cubicBezTo>
                    <a:cubicBezTo>
                      <a:pt x="40" y="49"/>
                      <a:pt x="36" y="50"/>
                      <a:pt x="32" y="49"/>
                    </a:cubicBezTo>
                    <a:cubicBezTo>
                      <a:pt x="31" y="49"/>
                      <a:pt x="30" y="49"/>
                      <a:pt x="29" y="48"/>
                    </a:cubicBezTo>
                    <a:cubicBezTo>
                      <a:pt x="29" y="47"/>
                      <a:pt x="28" y="46"/>
                      <a:pt x="28" y="45"/>
                    </a:cubicBezTo>
                    <a:cubicBezTo>
                      <a:pt x="28" y="41"/>
                      <a:pt x="30" y="39"/>
                      <a:pt x="33" y="37"/>
                    </a:cubicBezTo>
                    <a:cubicBezTo>
                      <a:pt x="36" y="35"/>
                      <a:pt x="38" y="32"/>
                      <a:pt x="40" y="30"/>
                    </a:cubicBezTo>
                    <a:cubicBezTo>
                      <a:pt x="42" y="27"/>
                      <a:pt x="43" y="23"/>
                      <a:pt x="43" y="19"/>
                    </a:cubicBezTo>
                    <a:cubicBezTo>
                      <a:pt x="43" y="8"/>
                      <a:pt x="34" y="0"/>
                      <a:pt x="23" y="0"/>
                    </a:cubicBezTo>
                    <a:cubicBezTo>
                      <a:pt x="12" y="0"/>
                      <a:pt x="3" y="8"/>
                      <a:pt x="3" y="19"/>
                    </a:cubicBezTo>
                    <a:cubicBezTo>
                      <a:pt x="3" y="24"/>
                      <a:pt x="5" y="29"/>
                      <a:pt x="7" y="32"/>
                    </a:cubicBezTo>
                    <a:cubicBezTo>
                      <a:pt x="9" y="34"/>
                      <a:pt x="11" y="35"/>
                      <a:pt x="12" y="36"/>
                    </a:cubicBezTo>
                    <a:cubicBezTo>
                      <a:pt x="14" y="38"/>
                      <a:pt x="16" y="38"/>
                      <a:pt x="17" y="40"/>
                    </a:cubicBezTo>
                    <a:cubicBezTo>
                      <a:pt x="18" y="42"/>
                      <a:pt x="18" y="43"/>
                      <a:pt x="18" y="44"/>
                    </a:cubicBezTo>
                    <a:cubicBezTo>
                      <a:pt x="17" y="46"/>
                      <a:pt x="17" y="47"/>
                      <a:pt x="16" y="48"/>
                    </a:cubicBezTo>
                    <a:cubicBezTo>
                      <a:pt x="15" y="49"/>
                      <a:pt x="14" y="49"/>
                      <a:pt x="13" y="49"/>
                    </a:cubicBezTo>
                    <a:cubicBezTo>
                      <a:pt x="11" y="49"/>
                      <a:pt x="2" y="49"/>
                      <a:pt x="0" y="5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6" name="Freeform 27">
                <a:extLst>
                  <a:ext uri="{FF2B5EF4-FFF2-40B4-BE49-F238E27FC236}">
                    <a16:creationId xmlns:a16="http://schemas.microsoft.com/office/drawing/2014/main" id="{581A12A9-E9FA-4BCC-8932-C78A3086C607}"/>
                  </a:ext>
                </a:extLst>
              </p:cNvPr>
              <p:cNvSpPr>
                <a:spLocks/>
              </p:cNvSpPr>
              <p:nvPr/>
            </p:nvSpPr>
            <p:spPr bwMode="auto">
              <a:xfrm>
                <a:off x="4103619" y="2190308"/>
                <a:ext cx="121739" cy="82475"/>
              </a:xfrm>
              <a:custGeom>
                <a:avLst/>
                <a:gdLst>
                  <a:gd name="T0" fmla="*/ 2 w 32"/>
                  <a:gd name="T1" fmla="*/ 0 h 21"/>
                  <a:gd name="T2" fmla="*/ 6 w 32"/>
                  <a:gd name="T3" fmla="*/ 15 h 21"/>
                  <a:gd name="T4" fmla="*/ 21 w 32"/>
                  <a:gd name="T5" fmla="*/ 19 h 21"/>
                  <a:gd name="T6" fmla="*/ 32 w 32"/>
                  <a:gd name="T7" fmla="*/ 8 h 21"/>
                </a:gdLst>
                <a:ahLst/>
                <a:cxnLst>
                  <a:cxn ang="0">
                    <a:pos x="T0" y="T1"/>
                  </a:cxn>
                  <a:cxn ang="0">
                    <a:pos x="T2" y="T3"/>
                  </a:cxn>
                  <a:cxn ang="0">
                    <a:pos x="T4" y="T5"/>
                  </a:cxn>
                  <a:cxn ang="0">
                    <a:pos x="T6" y="T7"/>
                  </a:cxn>
                </a:cxnLst>
                <a:rect l="0" t="0" r="r" b="b"/>
                <a:pathLst>
                  <a:path w="32" h="21">
                    <a:moveTo>
                      <a:pt x="2" y="0"/>
                    </a:moveTo>
                    <a:cubicBezTo>
                      <a:pt x="0" y="5"/>
                      <a:pt x="2" y="11"/>
                      <a:pt x="6" y="15"/>
                    </a:cubicBezTo>
                    <a:cubicBezTo>
                      <a:pt x="10" y="19"/>
                      <a:pt x="16" y="21"/>
                      <a:pt x="21" y="19"/>
                    </a:cubicBezTo>
                    <a:cubicBezTo>
                      <a:pt x="26" y="18"/>
                      <a:pt x="31" y="13"/>
                      <a:pt x="32" y="8"/>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7" name="Freeform 28">
                <a:extLst>
                  <a:ext uri="{FF2B5EF4-FFF2-40B4-BE49-F238E27FC236}">
                    <a16:creationId xmlns:a16="http://schemas.microsoft.com/office/drawing/2014/main" id="{7FBE88C4-913F-454E-AFFA-D9A827B60725}"/>
                  </a:ext>
                </a:extLst>
              </p:cNvPr>
              <p:cNvSpPr>
                <a:spLocks/>
              </p:cNvSpPr>
              <p:nvPr/>
            </p:nvSpPr>
            <p:spPr bwMode="auto">
              <a:xfrm>
                <a:off x="4233212" y="1767115"/>
                <a:ext cx="60215" cy="128445"/>
              </a:xfrm>
              <a:custGeom>
                <a:avLst/>
                <a:gdLst>
                  <a:gd name="T0" fmla="*/ 0 w 16"/>
                  <a:gd name="T1" fmla="*/ 31 h 33"/>
                  <a:gd name="T2" fmla="*/ 6 w 16"/>
                  <a:gd name="T3" fmla="*/ 7 h 33"/>
                  <a:gd name="T4" fmla="*/ 8 w 16"/>
                  <a:gd name="T5" fmla="*/ 2 h 33"/>
                  <a:gd name="T6" fmla="*/ 13 w 16"/>
                  <a:gd name="T7" fmla="*/ 1 h 33"/>
                  <a:gd name="T8" fmla="*/ 15 w 16"/>
                  <a:gd name="T9" fmla="*/ 4 h 33"/>
                  <a:gd name="T10" fmla="*/ 16 w 16"/>
                  <a:gd name="T11" fmla="*/ 9 h 33"/>
                  <a:gd name="T12" fmla="*/ 8 w 16"/>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16" h="33">
                    <a:moveTo>
                      <a:pt x="0" y="31"/>
                    </a:moveTo>
                    <a:cubicBezTo>
                      <a:pt x="1" y="22"/>
                      <a:pt x="3" y="15"/>
                      <a:pt x="6" y="7"/>
                    </a:cubicBezTo>
                    <a:cubicBezTo>
                      <a:pt x="6" y="5"/>
                      <a:pt x="7" y="3"/>
                      <a:pt x="8" y="2"/>
                    </a:cubicBezTo>
                    <a:cubicBezTo>
                      <a:pt x="9" y="1"/>
                      <a:pt x="11" y="0"/>
                      <a:pt x="13" y="1"/>
                    </a:cubicBezTo>
                    <a:cubicBezTo>
                      <a:pt x="14" y="1"/>
                      <a:pt x="15" y="3"/>
                      <a:pt x="15" y="4"/>
                    </a:cubicBezTo>
                    <a:cubicBezTo>
                      <a:pt x="15" y="6"/>
                      <a:pt x="16" y="8"/>
                      <a:pt x="16" y="9"/>
                    </a:cubicBezTo>
                    <a:cubicBezTo>
                      <a:pt x="16" y="18"/>
                      <a:pt x="13" y="27"/>
                      <a:pt x="8" y="33"/>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8" name="Freeform 29">
                <a:extLst>
                  <a:ext uri="{FF2B5EF4-FFF2-40B4-BE49-F238E27FC236}">
                    <a16:creationId xmlns:a16="http://schemas.microsoft.com/office/drawing/2014/main" id="{73378166-2029-4239-91F7-462D1E0837CB}"/>
                  </a:ext>
                </a:extLst>
              </p:cNvPr>
              <p:cNvSpPr>
                <a:spLocks/>
              </p:cNvSpPr>
              <p:nvPr/>
            </p:nvSpPr>
            <p:spPr bwMode="auto">
              <a:xfrm>
                <a:off x="4004134" y="2241687"/>
                <a:ext cx="53669" cy="47322"/>
              </a:xfrm>
              <a:custGeom>
                <a:avLst/>
                <a:gdLst>
                  <a:gd name="T0" fmla="*/ 14 w 14"/>
                  <a:gd name="T1" fmla="*/ 0 h 12"/>
                  <a:gd name="T2" fmla="*/ 0 w 14"/>
                  <a:gd name="T3" fmla="*/ 12 h 12"/>
                </a:gdLst>
                <a:ahLst/>
                <a:cxnLst>
                  <a:cxn ang="0">
                    <a:pos x="T0" y="T1"/>
                  </a:cxn>
                  <a:cxn ang="0">
                    <a:pos x="T2" y="T3"/>
                  </a:cxn>
                </a:cxnLst>
                <a:rect l="0" t="0" r="r" b="b"/>
                <a:pathLst>
                  <a:path w="14" h="12">
                    <a:moveTo>
                      <a:pt x="14" y="0"/>
                    </a:moveTo>
                    <a:cubicBezTo>
                      <a:pt x="9" y="4"/>
                      <a:pt x="5" y="8"/>
                      <a:pt x="0" y="12"/>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9" name="Freeform 30">
                <a:extLst>
                  <a:ext uri="{FF2B5EF4-FFF2-40B4-BE49-F238E27FC236}">
                    <a16:creationId xmlns:a16="http://schemas.microsoft.com/office/drawing/2014/main" id="{18B6180B-E02F-4D62-8177-5AAF349F6E88}"/>
                  </a:ext>
                </a:extLst>
              </p:cNvPr>
              <p:cNvSpPr>
                <a:spLocks/>
              </p:cNvSpPr>
              <p:nvPr/>
            </p:nvSpPr>
            <p:spPr bwMode="auto">
              <a:xfrm>
                <a:off x="4247611" y="1950995"/>
                <a:ext cx="34035" cy="223089"/>
              </a:xfrm>
              <a:custGeom>
                <a:avLst/>
                <a:gdLst>
                  <a:gd name="T0" fmla="*/ 0 w 9"/>
                  <a:gd name="T1" fmla="*/ 0 h 57"/>
                  <a:gd name="T2" fmla="*/ 9 w 9"/>
                  <a:gd name="T3" fmla="*/ 17 h 57"/>
                  <a:gd name="T4" fmla="*/ 4 w 9"/>
                  <a:gd name="T5" fmla="*/ 37 h 57"/>
                  <a:gd name="T6" fmla="*/ 5 w 9"/>
                  <a:gd name="T7" fmla="*/ 57 h 57"/>
                </a:gdLst>
                <a:ahLst/>
                <a:cxnLst>
                  <a:cxn ang="0">
                    <a:pos x="T0" y="T1"/>
                  </a:cxn>
                  <a:cxn ang="0">
                    <a:pos x="T2" y="T3"/>
                  </a:cxn>
                  <a:cxn ang="0">
                    <a:pos x="T4" y="T5"/>
                  </a:cxn>
                  <a:cxn ang="0">
                    <a:pos x="T6" y="T7"/>
                  </a:cxn>
                </a:cxnLst>
                <a:rect l="0" t="0" r="r" b="b"/>
                <a:pathLst>
                  <a:path w="9" h="57">
                    <a:moveTo>
                      <a:pt x="0" y="0"/>
                    </a:moveTo>
                    <a:cubicBezTo>
                      <a:pt x="6" y="3"/>
                      <a:pt x="9" y="11"/>
                      <a:pt x="9" y="17"/>
                    </a:cubicBezTo>
                    <a:cubicBezTo>
                      <a:pt x="8" y="24"/>
                      <a:pt x="6" y="30"/>
                      <a:pt x="4" y="37"/>
                    </a:cubicBezTo>
                    <a:cubicBezTo>
                      <a:pt x="2" y="43"/>
                      <a:pt x="1" y="51"/>
                      <a:pt x="5" y="57"/>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0" name="Freeform 31">
                <a:extLst>
                  <a:ext uri="{FF2B5EF4-FFF2-40B4-BE49-F238E27FC236}">
                    <a16:creationId xmlns:a16="http://schemas.microsoft.com/office/drawing/2014/main" id="{BEB021F3-AC29-4C06-9982-7024A0532CE7}"/>
                  </a:ext>
                </a:extLst>
              </p:cNvPr>
              <p:cNvSpPr>
                <a:spLocks/>
              </p:cNvSpPr>
              <p:nvPr/>
            </p:nvSpPr>
            <p:spPr bwMode="auto">
              <a:xfrm>
                <a:off x="4129800" y="2311994"/>
                <a:ext cx="19635" cy="90587"/>
              </a:xfrm>
              <a:custGeom>
                <a:avLst/>
                <a:gdLst>
                  <a:gd name="T0" fmla="*/ 5 w 5"/>
                  <a:gd name="T1" fmla="*/ 0 h 23"/>
                  <a:gd name="T2" fmla="*/ 0 w 5"/>
                  <a:gd name="T3" fmla="*/ 23 h 23"/>
                </a:gdLst>
                <a:ahLst/>
                <a:cxnLst>
                  <a:cxn ang="0">
                    <a:pos x="T0" y="T1"/>
                  </a:cxn>
                  <a:cxn ang="0">
                    <a:pos x="T2" y="T3"/>
                  </a:cxn>
                </a:cxnLst>
                <a:rect l="0" t="0" r="r" b="b"/>
                <a:pathLst>
                  <a:path w="5" h="23">
                    <a:moveTo>
                      <a:pt x="5" y="0"/>
                    </a:moveTo>
                    <a:cubicBezTo>
                      <a:pt x="3" y="7"/>
                      <a:pt x="1" y="15"/>
                      <a:pt x="0" y="23"/>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1" name="Freeform 32">
                <a:extLst>
                  <a:ext uri="{FF2B5EF4-FFF2-40B4-BE49-F238E27FC236}">
                    <a16:creationId xmlns:a16="http://schemas.microsoft.com/office/drawing/2014/main" id="{00F512D2-F062-48D5-9648-8388DE99FF85}"/>
                  </a:ext>
                </a:extLst>
              </p:cNvPr>
              <p:cNvSpPr>
                <a:spLocks/>
              </p:cNvSpPr>
              <p:nvPr/>
            </p:nvSpPr>
            <p:spPr bwMode="auto">
              <a:xfrm>
                <a:off x="4235830" y="2295769"/>
                <a:ext cx="61524" cy="63546"/>
              </a:xfrm>
              <a:custGeom>
                <a:avLst/>
                <a:gdLst>
                  <a:gd name="T0" fmla="*/ 0 w 16"/>
                  <a:gd name="T1" fmla="*/ 0 h 16"/>
                  <a:gd name="T2" fmla="*/ 16 w 16"/>
                  <a:gd name="T3" fmla="*/ 16 h 16"/>
                </a:gdLst>
                <a:ahLst/>
                <a:cxnLst>
                  <a:cxn ang="0">
                    <a:pos x="T0" y="T1"/>
                  </a:cxn>
                  <a:cxn ang="0">
                    <a:pos x="T2" y="T3"/>
                  </a:cxn>
                </a:cxnLst>
                <a:rect l="0" t="0" r="r" b="b"/>
                <a:pathLst>
                  <a:path w="16" h="16">
                    <a:moveTo>
                      <a:pt x="0" y="0"/>
                    </a:moveTo>
                    <a:cubicBezTo>
                      <a:pt x="5" y="5"/>
                      <a:pt x="10" y="11"/>
                      <a:pt x="16" y="16"/>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1" name="Freeform 42">
                <a:extLst>
                  <a:ext uri="{FF2B5EF4-FFF2-40B4-BE49-F238E27FC236}">
                    <a16:creationId xmlns:a16="http://schemas.microsoft.com/office/drawing/2014/main" id="{2EAE80B8-8CFD-426A-8471-69949AFD7CA0}"/>
                  </a:ext>
                </a:extLst>
              </p:cNvPr>
              <p:cNvSpPr>
                <a:spLocks/>
              </p:cNvSpPr>
              <p:nvPr/>
            </p:nvSpPr>
            <p:spPr bwMode="auto">
              <a:xfrm>
                <a:off x="4000206" y="2606742"/>
                <a:ext cx="195044" cy="160894"/>
              </a:xfrm>
              <a:custGeom>
                <a:avLst/>
                <a:gdLst>
                  <a:gd name="T0" fmla="*/ 17 w 51"/>
                  <a:gd name="T1" fmla="*/ 38 h 41"/>
                  <a:gd name="T2" fmla="*/ 38 w 51"/>
                  <a:gd name="T3" fmla="*/ 36 h 41"/>
                  <a:gd name="T4" fmla="*/ 22 w 51"/>
                  <a:gd name="T5" fmla="*/ 5 h 41"/>
                  <a:gd name="T6" fmla="*/ 17 w 51"/>
                  <a:gd name="T7" fmla="*/ 38 h 41"/>
                </a:gdLst>
                <a:ahLst/>
                <a:cxnLst>
                  <a:cxn ang="0">
                    <a:pos x="T0" y="T1"/>
                  </a:cxn>
                  <a:cxn ang="0">
                    <a:pos x="T2" y="T3"/>
                  </a:cxn>
                  <a:cxn ang="0">
                    <a:pos x="T4" y="T5"/>
                  </a:cxn>
                  <a:cxn ang="0">
                    <a:pos x="T6" y="T7"/>
                  </a:cxn>
                </a:cxnLst>
                <a:rect l="0" t="0" r="r" b="b"/>
                <a:pathLst>
                  <a:path w="51" h="41">
                    <a:moveTo>
                      <a:pt x="17" y="38"/>
                    </a:moveTo>
                    <a:cubicBezTo>
                      <a:pt x="24" y="41"/>
                      <a:pt x="32" y="40"/>
                      <a:pt x="38" y="36"/>
                    </a:cubicBezTo>
                    <a:cubicBezTo>
                      <a:pt x="51" y="26"/>
                      <a:pt x="42" y="0"/>
                      <a:pt x="22" y="5"/>
                    </a:cubicBezTo>
                    <a:cubicBezTo>
                      <a:pt x="5" y="9"/>
                      <a:pt x="0" y="31"/>
                      <a:pt x="17" y="38"/>
                    </a:cubicBezTo>
                    <a:close/>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2" name="Freeform 43">
                <a:extLst>
                  <a:ext uri="{FF2B5EF4-FFF2-40B4-BE49-F238E27FC236}">
                    <a16:creationId xmlns:a16="http://schemas.microsoft.com/office/drawing/2014/main" id="{BBC08B95-00E7-406C-A1A5-80508D849172}"/>
                  </a:ext>
                </a:extLst>
              </p:cNvPr>
              <p:cNvSpPr>
                <a:spLocks/>
              </p:cNvSpPr>
              <p:nvPr/>
            </p:nvSpPr>
            <p:spPr bwMode="auto">
              <a:xfrm>
                <a:off x="4008060" y="2955573"/>
                <a:ext cx="163627" cy="66250"/>
              </a:xfrm>
              <a:custGeom>
                <a:avLst/>
                <a:gdLst>
                  <a:gd name="T0" fmla="*/ 16 w 43"/>
                  <a:gd name="T1" fmla="*/ 0 h 17"/>
                  <a:gd name="T2" fmla="*/ 5 w 43"/>
                  <a:gd name="T3" fmla="*/ 4 h 17"/>
                  <a:gd name="T4" fmla="*/ 3 w 43"/>
                  <a:gd name="T5" fmla="*/ 14 h 17"/>
                  <a:gd name="T6" fmla="*/ 12 w 43"/>
                  <a:gd name="T7" fmla="*/ 17 h 17"/>
                  <a:gd name="T8" fmla="*/ 34 w 43"/>
                  <a:gd name="T9" fmla="*/ 14 h 17"/>
                  <a:gd name="T10" fmla="*/ 40 w 43"/>
                  <a:gd name="T11" fmla="*/ 11 h 17"/>
                  <a:gd name="T12" fmla="*/ 42 w 43"/>
                  <a:gd name="T13" fmla="*/ 5 h 17"/>
                  <a:gd name="T14" fmla="*/ 38 w 43"/>
                  <a:gd name="T15" fmla="*/ 1 h 17"/>
                  <a:gd name="T16" fmla="*/ 31 w 43"/>
                  <a:gd name="T1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7">
                    <a:moveTo>
                      <a:pt x="16" y="0"/>
                    </a:moveTo>
                    <a:cubicBezTo>
                      <a:pt x="12" y="1"/>
                      <a:pt x="8" y="2"/>
                      <a:pt x="5" y="4"/>
                    </a:cubicBezTo>
                    <a:cubicBezTo>
                      <a:pt x="2" y="6"/>
                      <a:pt x="0" y="11"/>
                      <a:pt x="3" y="14"/>
                    </a:cubicBezTo>
                    <a:cubicBezTo>
                      <a:pt x="5" y="17"/>
                      <a:pt x="9" y="17"/>
                      <a:pt x="12" y="17"/>
                    </a:cubicBezTo>
                    <a:cubicBezTo>
                      <a:pt x="20" y="17"/>
                      <a:pt x="27" y="16"/>
                      <a:pt x="34" y="14"/>
                    </a:cubicBezTo>
                    <a:cubicBezTo>
                      <a:pt x="36" y="13"/>
                      <a:pt x="38" y="13"/>
                      <a:pt x="40" y="11"/>
                    </a:cubicBezTo>
                    <a:cubicBezTo>
                      <a:pt x="42" y="10"/>
                      <a:pt x="43" y="8"/>
                      <a:pt x="42" y="5"/>
                    </a:cubicBezTo>
                    <a:cubicBezTo>
                      <a:pt x="42" y="3"/>
                      <a:pt x="40" y="2"/>
                      <a:pt x="38" y="1"/>
                    </a:cubicBezTo>
                    <a:cubicBezTo>
                      <a:pt x="35" y="1"/>
                      <a:pt x="33" y="1"/>
                      <a:pt x="31" y="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3" name="Freeform 44">
                <a:extLst>
                  <a:ext uri="{FF2B5EF4-FFF2-40B4-BE49-F238E27FC236}">
                    <a16:creationId xmlns:a16="http://schemas.microsoft.com/office/drawing/2014/main" id="{B7A76310-F4CF-4381-9A30-D3D5570F6C91}"/>
                  </a:ext>
                </a:extLst>
              </p:cNvPr>
              <p:cNvSpPr>
                <a:spLocks/>
              </p:cNvSpPr>
              <p:nvPr/>
            </p:nvSpPr>
            <p:spPr bwMode="auto">
              <a:xfrm>
                <a:off x="3905957" y="4290053"/>
                <a:ext cx="45815" cy="160894"/>
              </a:xfrm>
              <a:custGeom>
                <a:avLst/>
                <a:gdLst>
                  <a:gd name="T0" fmla="*/ 12 w 12"/>
                  <a:gd name="T1" fmla="*/ 41 h 41"/>
                  <a:gd name="T2" fmla="*/ 3 w 12"/>
                  <a:gd name="T3" fmla="*/ 0 h 41"/>
                </a:gdLst>
                <a:ahLst/>
                <a:cxnLst>
                  <a:cxn ang="0">
                    <a:pos x="T0" y="T1"/>
                  </a:cxn>
                  <a:cxn ang="0">
                    <a:pos x="T2" y="T3"/>
                  </a:cxn>
                </a:cxnLst>
                <a:rect l="0" t="0" r="r" b="b"/>
                <a:pathLst>
                  <a:path w="12" h="41">
                    <a:moveTo>
                      <a:pt x="12" y="41"/>
                    </a:moveTo>
                    <a:cubicBezTo>
                      <a:pt x="3" y="31"/>
                      <a:pt x="0" y="14"/>
                      <a:pt x="3"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4" name="Freeform 45">
                <a:extLst>
                  <a:ext uri="{FF2B5EF4-FFF2-40B4-BE49-F238E27FC236}">
                    <a16:creationId xmlns:a16="http://schemas.microsoft.com/office/drawing/2014/main" id="{6B3E5EBB-0771-455F-BAFA-728EEC630EB6}"/>
                  </a:ext>
                </a:extLst>
              </p:cNvPr>
              <p:cNvSpPr>
                <a:spLocks/>
              </p:cNvSpPr>
              <p:nvPr/>
            </p:nvSpPr>
            <p:spPr bwMode="auto">
              <a:xfrm>
                <a:off x="3916429" y="4290053"/>
                <a:ext cx="247405" cy="129797"/>
              </a:xfrm>
              <a:custGeom>
                <a:avLst/>
                <a:gdLst>
                  <a:gd name="T0" fmla="*/ 0 w 65"/>
                  <a:gd name="T1" fmla="*/ 0 h 33"/>
                  <a:gd name="T2" fmla="*/ 65 w 65"/>
                  <a:gd name="T3" fmla="*/ 33 h 33"/>
                </a:gdLst>
                <a:ahLst/>
                <a:cxnLst>
                  <a:cxn ang="0">
                    <a:pos x="T0" y="T1"/>
                  </a:cxn>
                  <a:cxn ang="0">
                    <a:pos x="T2" y="T3"/>
                  </a:cxn>
                </a:cxnLst>
                <a:rect l="0" t="0" r="r" b="b"/>
                <a:pathLst>
                  <a:path w="65" h="33">
                    <a:moveTo>
                      <a:pt x="0" y="0"/>
                    </a:moveTo>
                    <a:cubicBezTo>
                      <a:pt x="15" y="20"/>
                      <a:pt x="40" y="33"/>
                      <a:pt x="65" y="33"/>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5" name="Freeform 46">
                <a:extLst>
                  <a:ext uri="{FF2B5EF4-FFF2-40B4-BE49-F238E27FC236}">
                    <a16:creationId xmlns:a16="http://schemas.microsoft.com/office/drawing/2014/main" id="{7AD54657-819D-4630-8622-88033E40C85A}"/>
                  </a:ext>
                </a:extLst>
              </p:cNvPr>
              <p:cNvSpPr>
                <a:spLocks/>
              </p:cNvSpPr>
              <p:nvPr/>
            </p:nvSpPr>
            <p:spPr bwMode="auto">
              <a:xfrm>
                <a:off x="4155980" y="4267068"/>
                <a:ext cx="179335" cy="148726"/>
              </a:xfrm>
              <a:custGeom>
                <a:avLst/>
                <a:gdLst>
                  <a:gd name="T0" fmla="*/ 2 w 47"/>
                  <a:gd name="T1" fmla="*/ 38 h 38"/>
                  <a:gd name="T2" fmla="*/ 6 w 47"/>
                  <a:gd name="T3" fmla="*/ 14 h 38"/>
                  <a:gd name="T4" fmla="*/ 28 w 47"/>
                  <a:gd name="T5" fmla="*/ 1 h 38"/>
                  <a:gd name="T6" fmla="*/ 47 w 47"/>
                  <a:gd name="T7" fmla="*/ 9 h 38"/>
                </a:gdLst>
                <a:ahLst/>
                <a:cxnLst>
                  <a:cxn ang="0">
                    <a:pos x="T0" y="T1"/>
                  </a:cxn>
                  <a:cxn ang="0">
                    <a:pos x="T2" y="T3"/>
                  </a:cxn>
                  <a:cxn ang="0">
                    <a:pos x="T4" y="T5"/>
                  </a:cxn>
                  <a:cxn ang="0">
                    <a:pos x="T6" y="T7"/>
                  </a:cxn>
                </a:cxnLst>
                <a:rect l="0" t="0" r="r" b="b"/>
                <a:pathLst>
                  <a:path w="47" h="38">
                    <a:moveTo>
                      <a:pt x="2" y="38"/>
                    </a:moveTo>
                    <a:cubicBezTo>
                      <a:pt x="0" y="30"/>
                      <a:pt x="1" y="21"/>
                      <a:pt x="6" y="14"/>
                    </a:cubicBezTo>
                    <a:cubicBezTo>
                      <a:pt x="11" y="6"/>
                      <a:pt x="19" y="1"/>
                      <a:pt x="28" y="1"/>
                    </a:cubicBezTo>
                    <a:cubicBezTo>
                      <a:pt x="35" y="0"/>
                      <a:pt x="42" y="4"/>
                      <a:pt x="47" y="9"/>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6" name="Freeform 47">
                <a:extLst>
                  <a:ext uri="{FF2B5EF4-FFF2-40B4-BE49-F238E27FC236}">
                    <a16:creationId xmlns:a16="http://schemas.microsoft.com/office/drawing/2014/main" id="{BFB8E88F-5F90-402B-AC99-A44CD77B819A}"/>
                  </a:ext>
                </a:extLst>
              </p:cNvPr>
              <p:cNvSpPr>
                <a:spLocks/>
              </p:cNvSpPr>
              <p:nvPr/>
            </p:nvSpPr>
            <p:spPr bwMode="auto">
              <a:xfrm>
                <a:off x="4339243" y="4273829"/>
                <a:ext cx="113884" cy="154134"/>
              </a:xfrm>
              <a:custGeom>
                <a:avLst/>
                <a:gdLst>
                  <a:gd name="T0" fmla="*/ 0 w 30"/>
                  <a:gd name="T1" fmla="*/ 8 h 39"/>
                  <a:gd name="T2" fmla="*/ 22 w 30"/>
                  <a:gd name="T3" fmla="*/ 0 h 39"/>
                  <a:gd name="T4" fmla="*/ 5 w 30"/>
                  <a:gd name="T5" fmla="*/ 23 h 39"/>
                  <a:gd name="T6" fmla="*/ 30 w 30"/>
                  <a:gd name="T7" fmla="*/ 17 h 39"/>
                  <a:gd name="T8" fmla="*/ 10 w 30"/>
                  <a:gd name="T9" fmla="*/ 39 h 39"/>
                </a:gdLst>
                <a:ahLst/>
                <a:cxnLst>
                  <a:cxn ang="0">
                    <a:pos x="T0" y="T1"/>
                  </a:cxn>
                  <a:cxn ang="0">
                    <a:pos x="T2" y="T3"/>
                  </a:cxn>
                  <a:cxn ang="0">
                    <a:pos x="T4" y="T5"/>
                  </a:cxn>
                  <a:cxn ang="0">
                    <a:pos x="T6" y="T7"/>
                  </a:cxn>
                  <a:cxn ang="0">
                    <a:pos x="T8" y="T9"/>
                  </a:cxn>
                </a:cxnLst>
                <a:rect l="0" t="0" r="r" b="b"/>
                <a:pathLst>
                  <a:path w="30" h="39">
                    <a:moveTo>
                      <a:pt x="0" y="8"/>
                    </a:moveTo>
                    <a:cubicBezTo>
                      <a:pt x="7" y="5"/>
                      <a:pt x="16" y="2"/>
                      <a:pt x="22" y="0"/>
                    </a:cubicBezTo>
                    <a:cubicBezTo>
                      <a:pt x="5" y="23"/>
                      <a:pt x="5" y="23"/>
                      <a:pt x="5" y="23"/>
                    </a:cubicBezTo>
                    <a:cubicBezTo>
                      <a:pt x="30" y="17"/>
                      <a:pt x="30" y="17"/>
                      <a:pt x="30" y="17"/>
                    </a:cubicBezTo>
                    <a:cubicBezTo>
                      <a:pt x="23" y="25"/>
                      <a:pt x="17" y="32"/>
                      <a:pt x="10" y="39"/>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8" name="Freeform 49">
                <a:extLst>
                  <a:ext uri="{FF2B5EF4-FFF2-40B4-BE49-F238E27FC236}">
                    <a16:creationId xmlns:a16="http://schemas.microsoft.com/office/drawing/2014/main" id="{DC31B7CD-FA35-48AD-A475-AA9BA3FA15A8}"/>
                  </a:ext>
                </a:extLst>
              </p:cNvPr>
              <p:cNvSpPr>
                <a:spLocks/>
              </p:cNvSpPr>
              <p:nvPr/>
            </p:nvSpPr>
            <p:spPr bwMode="auto">
              <a:xfrm>
                <a:off x="3867995" y="4632123"/>
                <a:ext cx="189808" cy="54082"/>
              </a:xfrm>
              <a:custGeom>
                <a:avLst/>
                <a:gdLst>
                  <a:gd name="T0" fmla="*/ 0 w 50"/>
                  <a:gd name="T1" fmla="*/ 14 h 14"/>
                  <a:gd name="T2" fmla="*/ 50 w 50"/>
                  <a:gd name="T3" fmla="*/ 0 h 14"/>
                </a:gdLst>
                <a:ahLst/>
                <a:cxnLst>
                  <a:cxn ang="0">
                    <a:pos x="T0" y="T1"/>
                  </a:cxn>
                  <a:cxn ang="0">
                    <a:pos x="T2" y="T3"/>
                  </a:cxn>
                </a:cxnLst>
                <a:rect l="0" t="0" r="r" b="b"/>
                <a:pathLst>
                  <a:path w="50" h="14">
                    <a:moveTo>
                      <a:pt x="0" y="14"/>
                    </a:moveTo>
                    <a:cubicBezTo>
                      <a:pt x="17" y="13"/>
                      <a:pt x="34" y="8"/>
                      <a:pt x="50"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59" name="Freeform 50">
                <a:extLst>
                  <a:ext uri="{FF2B5EF4-FFF2-40B4-BE49-F238E27FC236}">
                    <a16:creationId xmlns:a16="http://schemas.microsoft.com/office/drawing/2014/main" id="{049671E8-83CA-4C9C-AC7F-B139D2BF0910}"/>
                  </a:ext>
                </a:extLst>
              </p:cNvPr>
              <p:cNvSpPr>
                <a:spLocks/>
              </p:cNvSpPr>
              <p:nvPr/>
            </p:nvSpPr>
            <p:spPr bwMode="auto">
              <a:xfrm>
                <a:off x="3928210" y="4560465"/>
                <a:ext cx="129593" cy="71659"/>
              </a:xfrm>
              <a:custGeom>
                <a:avLst/>
                <a:gdLst>
                  <a:gd name="T0" fmla="*/ 0 w 34"/>
                  <a:gd name="T1" fmla="*/ 0 h 18"/>
                  <a:gd name="T2" fmla="*/ 34 w 34"/>
                  <a:gd name="T3" fmla="*/ 18 h 18"/>
                </a:gdLst>
                <a:ahLst/>
                <a:cxnLst>
                  <a:cxn ang="0">
                    <a:pos x="T0" y="T1"/>
                  </a:cxn>
                  <a:cxn ang="0">
                    <a:pos x="T2" y="T3"/>
                  </a:cxn>
                </a:cxnLst>
                <a:rect l="0" t="0" r="r" b="b"/>
                <a:pathLst>
                  <a:path w="34" h="18">
                    <a:moveTo>
                      <a:pt x="0" y="0"/>
                    </a:moveTo>
                    <a:cubicBezTo>
                      <a:pt x="8" y="10"/>
                      <a:pt x="22" y="16"/>
                      <a:pt x="34" y="18"/>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0" name="Freeform 51">
                <a:extLst>
                  <a:ext uri="{FF2B5EF4-FFF2-40B4-BE49-F238E27FC236}">
                    <a16:creationId xmlns:a16="http://schemas.microsoft.com/office/drawing/2014/main" id="{2BE8BBE8-9616-47C9-96E6-151443B8856B}"/>
                  </a:ext>
                </a:extLst>
              </p:cNvPr>
              <p:cNvSpPr>
                <a:spLocks/>
              </p:cNvSpPr>
              <p:nvPr/>
            </p:nvSpPr>
            <p:spPr bwMode="auto">
              <a:xfrm>
                <a:off x="3928210" y="4552352"/>
                <a:ext cx="65451" cy="8112"/>
              </a:xfrm>
              <a:custGeom>
                <a:avLst/>
                <a:gdLst>
                  <a:gd name="T0" fmla="*/ 0 w 17"/>
                  <a:gd name="T1" fmla="*/ 2 h 2"/>
                  <a:gd name="T2" fmla="*/ 17 w 17"/>
                  <a:gd name="T3" fmla="*/ 0 h 2"/>
                </a:gdLst>
                <a:ahLst/>
                <a:cxnLst>
                  <a:cxn ang="0">
                    <a:pos x="T0" y="T1"/>
                  </a:cxn>
                  <a:cxn ang="0">
                    <a:pos x="T2" y="T3"/>
                  </a:cxn>
                </a:cxnLst>
                <a:rect l="0" t="0" r="r" b="b"/>
                <a:pathLst>
                  <a:path w="17" h="2">
                    <a:moveTo>
                      <a:pt x="0" y="2"/>
                    </a:moveTo>
                    <a:cubicBezTo>
                      <a:pt x="5" y="2"/>
                      <a:pt x="12" y="0"/>
                      <a:pt x="17"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1" name="Freeform 52">
                <a:extLst>
                  <a:ext uri="{FF2B5EF4-FFF2-40B4-BE49-F238E27FC236}">
                    <a16:creationId xmlns:a16="http://schemas.microsoft.com/office/drawing/2014/main" id="{5304C031-FF72-4832-82CB-522614E32D0C}"/>
                  </a:ext>
                </a:extLst>
              </p:cNvPr>
              <p:cNvSpPr>
                <a:spLocks/>
              </p:cNvSpPr>
              <p:nvPr/>
            </p:nvSpPr>
            <p:spPr bwMode="auto">
              <a:xfrm>
                <a:off x="3902030" y="4450948"/>
                <a:ext cx="98176" cy="98700"/>
              </a:xfrm>
              <a:custGeom>
                <a:avLst/>
                <a:gdLst>
                  <a:gd name="T0" fmla="*/ 26 w 26"/>
                  <a:gd name="T1" fmla="*/ 25 h 25"/>
                  <a:gd name="T2" fmla="*/ 0 w 26"/>
                  <a:gd name="T3" fmla="*/ 0 h 25"/>
                </a:gdLst>
                <a:ahLst/>
                <a:cxnLst>
                  <a:cxn ang="0">
                    <a:pos x="T0" y="T1"/>
                  </a:cxn>
                  <a:cxn ang="0">
                    <a:pos x="T2" y="T3"/>
                  </a:cxn>
                </a:cxnLst>
                <a:rect l="0" t="0" r="r" b="b"/>
                <a:pathLst>
                  <a:path w="26" h="25">
                    <a:moveTo>
                      <a:pt x="26" y="25"/>
                    </a:moveTo>
                    <a:cubicBezTo>
                      <a:pt x="13" y="23"/>
                      <a:pt x="3" y="12"/>
                      <a:pt x="0"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2" name="Freeform 53">
                <a:extLst>
                  <a:ext uri="{FF2B5EF4-FFF2-40B4-BE49-F238E27FC236}">
                    <a16:creationId xmlns:a16="http://schemas.microsoft.com/office/drawing/2014/main" id="{918D4D67-5340-4DAC-A8BC-AFDA71B26A83}"/>
                  </a:ext>
                </a:extLst>
              </p:cNvPr>
              <p:cNvSpPr>
                <a:spLocks/>
              </p:cNvSpPr>
              <p:nvPr/>
            </p:nvSpPr>
            <p:spPr bwMode="auto">
              <a:xfrm>
                <a:off x="3902030" y="4450948"/>
                <a:ext cx="41889" cy="0"/>
              </a:xfrm>
              <a:custGeom>
                <a:avLst/>
                <a:gdLst>
                  <a:gd name="T0" fmla="*/ 0 w 11"/>
                  <a:gd name="T1" fmla="*/ 11 w 11"/>
                </a:gdLst>
                <a:ahLst/>
                <a:cxnLst>
                  <a:cxn ang="0">
                    <a:pos x="T0" y="0"/>
                  </a:cxn>
                  <a:cxn ang="0">
                    <a:pos x="T1" y="0"/>
                  </a:cxn>
                </a:cxnLst>
                <a:rect l="0" t="0" r="r" b="b"/>
                <a:pathLst>
                  <a:path w="11">
                    <a:moveTo>
                      <a:pt x="0" y="0"/>
                    </a:moveTo>
                    <a:cubicBezTo>
                      <a:pt x="3" y="0"/>
                      <a:pt x="8" y="0"/>
                      <a:pt x="11"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3" name="Freeform 54">
                <a:extLst>
                  <a:ext uri="{FF2B5EF4-FFF2-40B4-BE49-F238E27FC236}">
                    <a16:creationId xmlns:a16="http://schemas.microsoft.com/office/drawing/2014/main" id="{2338A191-992A-44DE-9C01-CB41BABCDDE8}"/>
                  </a:ext>
                </a:extLst>
              </p:cNvPr>
              <p:cNvSpPr>
                <a:spLocks/>
              </p:cNvSpPr>
              <p:nvPr/>
            </p:nvSpPr>
            <p:spPr bwMode="auto">
              <a:xfrm>
                <a:off x="4121945" y="4463117"/>
                <a:ext cx="121739" cy="156839"/>
              </a:xfrm>
              <a:custGeom>
                <a:avLst/>
                <a:gdLst>
                  <a:gd name="T0" fmla="*/ 0 w 32"/>
                  <a:gd name="T1" fmla="*/ 40 h 40"/>
                  <a:gd name="T2" fmla="*/ 21 w 32"/>
                  <a:gd name="T3" fmla="*/ 28 h 40"/>
                  <a:gd name="T4" fmla="*/ 28 w 32"/>
                  <a:gd name="T5" fmla="*/ 0 h 40"/>
                </a:gdLst>
                <a:ahLst/>
                <a:cxnLst>
                  <a:cxn ang="0">
                    <a:pos x="T0" y="T1"/>
                  </a:cxn>
                  <a:cxn ang="0">
                    <a:pos x="T2" y="T3"/>
                  </a:cxn>
                  <a:cxn ang="0">
                    <a:pos x="T4" y="T5"/>
                  </a:cxn>
                </a:cxnLst>
                <a:rect l="0" t="0" r="r" b="b"/>
                <a:pathLst>
                  <a:path w="32" h="40">
                    <a:moveTo>
                      <a:pt x="0" y="40"/>
                    </a:moveTo>
                    <a:cubicBezTo>
                      <a:pt x="8" y="38"/>
                      <a:pt x="16" y="34"/>
                      <a:pt x="21" y="28"/>
                    </a:cubicBezTo>
                    <a:cubicBezTo>
                      <a:pt x="28" y="21"/>
                      <a:pt x="32" y="9"/>
                      <a:pt x="28"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4" name="Freeform 55">
                <a:extLst>
                  <a:ext uri="{FF2B5EF4-FFF2-40B4-BE49-F238E27FC236}">
                    <a16:creationId xmlns:a16="http://schemas.microsoft.com/office/drawing/2014/main" id="{BFEFA225-1A03-4E0D-B42E-6E7B6B73CCEA}"/>
                  </a:ext>
                </a:extLst>
              </p:cNvPr>
              <p:cNvSpPr>
                <a:spLocks/>
              </p:cNvSpPr>
              <p:nvPr/>
            </p:nvSpPr>
            <p:spPr bwMode="auto">
              <a:xfrm>
                <a:off x="4434801" y="4145383"/>
                <a:ext cx="10472" cy="70307"/>
              </a:xfrm>
              <a:custGeom>
                <a:avLst/>
                <a:gdLst>
                  <a:gd name="T0" fmla="*/ 0 w 3"/>
                  <a:gd name="T1" fmla="*/ 18 h 18"/>
                  <a:gd name="T2" fmla="*/ 3 w 3"/>
                  <a:gd name="T3" fmla="*/ 0 h 18"/>
                </a:gdLst>
                <a:ahLst/>
                <a:cxnLst>
                  <a:cxn ang="0">
                    <a:pos x="T0" y="T1"/>
                  </a:cxn>
                  <a:cxn ang="0">
                    <a:pos x="T2" y="T3"/>
                  </a:cxn>
                </a:cxnLst>
                <a:rect l="0" t="0" r="r" b="b"/>
                <a:pathLst>
                  <a:path w="3" h="18">
                    <a:moveTo>
                      <a:pt x="0" y="18"/>
                    </a:moveTo>
                    <a:cubicBezTo>
                      <a:pt x="1" y="12"/>
                      <a:pt x="2" y="6"/>
                      <a:pt x="3"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5" name="Freeform 56">
                <a:extLst>
                  <a:ext uri="{FF2B5EF4-FFF2-40B4-BE49-F238E27FC236}">
                    <a16:creationId xmlns:a16="http://schemas.microsoft.com/office/drawing/2014/main" id="{C4AFDF27-6530-44AF-B9A2-D95A8910E83C}"/>
                  </a:ext>
                </a:extLst>
              </p:cNvPr>
              <p:cNvSpPr>
                <a:spLocks/>
              </p:cNvSpPr>
              <p:nvPr/>
            </p:nvSpPr>
            <p:spPr bwMode="auto">
              <a:xfrm>
                <a:off x="4476690" y="4230563"/>
                <a:ext cx="68069" cy="55434"/>
              </a:xfrm>
              <a:custGeom>
                <a:avLst/>
                <a:gdLst>
                  <a:gd name="T0" fmla="*/ 0 w 18"/>
                  <a:gd name="T1" fmla="*/ 14 h 14"/>
                  <a:gd name="T2" fmla="*/ 18 w 18"/>
                  <a:gd name="T3" fmla="*/ 0 h 14"/>
                </a:gdLst>
                <a:ahLst/>
                <a:cxnLst>
                  <a:cxn ang="0">
                    <a:pos x="T0" y="T1"/>
                  </a:cxn>
                  <a:cxn ang="0">
                    <a:pos x="T2" y="T3"/>
                  </a:cxn>
                </a:cxnLst>
                <a:rect l="0" t="0" r="r" b="b"/>
                <a:pathLst>
                  <a:path w="18" h="14">
                    <a:moveTo>
                      <a:pt x="0" y="14"/>
                    </a:moveTo>
                    <a:cubicBezTo>
                      <a:pt x="6" y="9"/>
                      <a:pt x="12" y="4"/>
                      <a:pt x="18"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6" name="Freeform 57">
                <a:extLst>
                  <a:ext uri="{FF2B5EF4-FFF2-40B4-BE49-F238E27FC236}">
                    <a16:creationId xmlns:a16="http://schemas.microsoft.com/office/drawing/2014/main" id="{60BCCB1C-E799-4E46-B2B6-4F779444C57B}"/>
                  </a:ext>
                </a:extLst>
              </p:cNvPr>
              <p:cNvSpPr>
                <a:spLocks/>
              </p:cNvSpPr>
              <p:nvPr/>
            </p:nvSpPr>
            <p:spPr bwMode="auto">
              <a:xfrm>
                <a:off x="4495016" y="4345487"/>
                <a:ext cx="103412" cy="22985"/>
              </a:xfrm>
              <a:custGeom>
                <a:avLst/>
                <a:gdLst>
                  <a:gd name="T0" fmla="*/ 0 w 27"/>
                  <a:gd name="T1" fmla="*/ 0 h 6"/>
                  <a:gd name="T2" fmla="*/ 27 w 27"/>
                  <a:gd name="T3" fmla="*/ 6 h 6"/>
                </a:gdLst>
                <a:ahLst/>
                <a:cxnLst>
                  <a:cxn ang="0">
                    <a:pos x="T0" y="T1"/>
                  </a:cxn>
                  <a:cxn ang="0">
                    <a:pos x="T2" y="T3"/>
                  </a:cxn>
                </a:cxnLst>
                <a:rect l="0" t="0" r="r" b="b"/>
                <a:pathLst>
                  <a:path w="27" h="6">
                    <a:moveTo>
                      <a:pt x="0" y="0"/>
                    </a:moveTo>
                    <a:cubicBezTo>
                      <a:pt x="9" y="2"/>
                      <a:pt x="18" y="4"/>
                      <a:pt x="27" y="6"/>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7" name="Freeform 58">
                <a:extLst>
                  <a:ext uri="{FF2B5EF4-FFF2-40B4-BE49-F238E27FC236}">
                    <a16:creationId xmlns:a16="http://schemas.microsoft.com/office/drawing/2014/main" id="{50608E43-B54D-4753-94B4-CFEB4988D2A5}"/>
                  </a:ext>
                </a:extLst>
              </p:cNvPr>
              <p:cNvSpPr>
                <a:spLocks/>
              </p:cNvSpPr>
              <p:nvPr/>
            </p:nvSpPr>
            <p:spPr bwMode="auto">
              <a:xfrm>
                <a:off x="4335315" y="4302221"/>
                <a:ext cx="37961" cy="121685"/>
              </a:xfrm>
              <a:custGeom>
                <a:avLst/>
                <a:gdLst>
                  <a:gd name="T0" fmla="*/ 0 w 10"/>
                  <a:gd name="T1" fmla="*/ 0 h 31"/>
                  <a:gd name="T2" fmla="*/ 10 w 10"/>
                  <a:gd name="T3" fmla="*/ 31 h 31"/>
                </a:gdLst>
                <a:ahLst/>
                <a:cxnLst>
                  <a:cxn ang="0">
                    <a:pos x="T0" y="T1"/>
                  </a:cxn>
                  <a:cxn ang="0">
                    <a:pos x="T2" y="T3"/>
                  </a:cxn>
                </a:cxnLst>
                <a:rect l="0" t="0" r="r" b="b"/>
                <a:pathLst>
                  <a:path w="10" h="31">
                    <a:moveTo>
                      <a:pt x="0" y="0"/>
                    </a:moveTo>
                    <a:cubicBezTo>
                      <a:pt x="0" y="11"/>
                      <a:pt x="3" y="22"/>
                      <a:pt x="10" y="3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8" name="Freeform 59">
                <a:extLst>
                  <a:ext uri="{FF2B5EF4-FFF2-40B4-BE49-F238E27FC236}">
                    <a16:creationId xmlns:a16="http://schemas.microsoft.com/office/drawing/2014/main" id="{743375DC-F045-4B6A-9C1C-8B81C6A46AEF}"/>
                  </a:ext>
                </a:extLst>
              </p:cNvPr>
              <p:cNvSpPr>
                <a:spLocks/>
              </p:cNvSpPr>
              <p:nvPr/>
            </p:nvSpPr>
            <p:spPr bwMode="auto">
              <a:xfrm>
                <a:off x="4476690" y="4411738"/>
                <a:ext cx="48433" cy="59491"/>
              </a:xfrm>
              <a:custGeom>
                <a:avLst/>
                <a:gdLst>
                  <a:gd name="T0" fmla="*/ 0 w 13"/>
                  <a:gd name="T1" fmla="*/ 0 h 15"/>
                  <a:gd name="T2" fmla="*/ 13 w 13"/>
                  <a:gd name="T3" fmla="*/ 15 h 15"/>
                </a:gdLst>
                <a:ahLst/>
                <a:cxnLst>
                  <a:cxn ang="0">
                    <a:pos x="T0" y="T1"/>
                  </a:cxn>
                  <a:cxn ang="0">
                    <a:pos x="T2" y="T3"/>
                  </a:cxn>
                </a:cxnLst>
                <a:rect l="0" t="0" r="r" b="b"/>
                <a:pathLst>
                  <a:path w="13" h="15">
                    <a:moveTo>
                      <a:pt x="0" y="0"/>
                    </a:moveTo>
                    <a:cubicBezTo>
                      <a:pt x="4" y="5"/>
                      <a:pt x="9" y="10"/>
                      <a:pt x="13" y="15"/>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69" name="Oval 60">
                <a:extLst>
                  <a:ext uri="{FF2B5EF4-FFF2-40B4-BE49-F238E27FC236}">
                    <a16:creationId xmlns:a16="http://schemas.microsoft.com/office/drawing/2014/main" id="{37A1CF7B-6070-443E-B1BC-B013DC743476}"/>
                  </a:ext>
                </a:extLst>
              </p:cNvPr>
              <p:cNvSpPr>
                <a:spLocks noChangeArrowheads="1"/>
              </p:cNvSpPr>
              <p:nvPr/>
            </p:nvSpPr>
            <p:spPr bwMode="auto">
              <a:xfrm>
                <a:off x="3939991" y="3776272"/>
                <a:ext cx="289293" cy="297453"/>
              </a:xfrm>
              <a:prstGeom prst="ellipse">
                <a:avLst/>
              </a:pr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70" name="Oval 61">
                <a:extLst>
                  <a:ext uri="{FF2B5EF4-FFF2-40B4-BE49-F238E27FC236}">
                    <a16:creationId xmlns:a16="http://schemas.microsoft.com/office/drawing/2014/main" id="{BEAE738F-20CD-4E89-8FFC-5F726F8E42FE}"/>
                  </a:ext>
                </a:extLst>
              </p:cNvPr>
              <p:cNvSpPr>
                <a:spLocks noChangeArrowheads="1"/>
              </p:cNvSpPr>
              <p:nvPr/>
            </p:nvSpPr>
            <p:spPr bwMode="auto">
              <a:xfrm>
                <a:off x="4038168" y="3842522"/>
                <a:ext cx="87704" cy="94644"/>
              </a:xfrm>
              <a:prstGeom prst="ellipse">
                <a:avLst/>
              </a:pr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1" name="Freeform 62">
                <a:extLst>
                  <a:ext uri="{FF2B5EF4-FFF2-40B4-BE49-F238E27FC236}">
                    <a16:creationId xmlns:a16="http://schemas.microsoft.com/office/drawing/2014/main" id="{271F4C12-1B06-48EC-9131-36299B30B28D}"/>
                  </a:ext>
                </a:extLst>
              </p:cNvPr>
              <p:cNvSpPr>
                <a:spLocks/>
              </p:cNvSpPr>
              <p:nvPr/>
            </p:nvSpPr>
            <p:spPr bwMode="auto">
              <a:xfrm>
                <a:off x="4053876" y="3889844"/>
                <a:ext cx="75923" cy="121685"/>
              </a:xfrm>
              <a:custGeom>
                <a:avLst/>
                <a:gdLst>
                  <a:gd name="T0" fmla="*/ 19 w 20"/>
                  <a:gd name="T1" fmla="*/ 0 h 31"/>
                  <a:gd name="T2" fmla="*/ 0 w 20"/>
                  <a:gd name="T3" fmla="*/ 31 h 31"/>
                </a:gdLst>
                <a:ahLst/>
                <a:cxnLst>
                  <a:cxn ang="0">
                    <a:pos x="T0" y="T1"/>
                  </a:cxn>
                  <a:cxn ang="0">
                    <a:pos x="T2" y="T3"/>
                  </a:cxn>
                </a:cxnLst>
                <a:rect l="0" t="0" r="r" b="b"/>
                <a:pathLst>
                  <a:path w="20" h="31">
                    <a:moveTo>
                      <a:pt x="19" y="0"/>
                    </a:moveTo>
                    <a:cubicBezTo>
                      <a:pt x="20" y="8"/>
                      <a:pt x="17" y="24"/>
                      <a:pt x="0" y="3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2" name="Freeform 63">
                <a:extLst>
                  <a:ext uri="{FF2B5EF4-FFF2-40B4-BE49-F238E27FC236}">
                    <a16:creationId xmlns:a16="http://schemas.microsoft.com/office/drawing/2014/main" id="{7A80EA6F-5E67-4F09-B232-95FF749C8810}"/>
                  </a:ext>
                </a:extLst>
              </p:cNvPr>
              <p:cNvSpPr>
                <a:spLocks/>
              </p:cNvSpPr>
              <p:nvPr/>
            </p:nvSpPr>
            <p:spPr bwMode="auto">
              <a:xfrm>
                <a:off x="3387584" y="4564520"/>
                <a:ext cx="342964" cy="352886"/>
              </a:xfrm>
              <a:custGeom>
                <a:avLst/>
                <a:gdLst>
                  <a:gd name="T0" fmla="*/ 74 w 90"/>
                  <a:gd name="T1" fmla="*/ 90 h 90"/>
                  <a:gd name="T2" fmla="*/ 15 w 90"/>
                  <a:gd name="T3" fmla="*/ 90 h 90"/>
                  <a:gd name="T4" fmla="*/ 0 w 90"/>
                  <a:gd name="T5" fmla="*/ 74 h 90"/>
                  <a:gd name="T6" fmla="*/ 1 w 90"/>
                  <a:gd name="T7" fmla="*/ 42 h 90"/>
                  <a:gd name="T8" fmla="*/ 0 w 90"/>
                  <a:gd name="T9" fmla="*/ 15 h 90"/>
                  <a:gd name="T10" fmla="*/ 4 w 90"/>
                  <a:gd name="T11" fmla="*/ 4 h 90"/>
                  <a:gd name="T12" fmla="*/ 15 w 90"/>
                  <a:gd name="T13" fmla="*/ 0 h 90"/>
                  <a:gd name="T14" fmla="*/ 74 w 90"/>
                  <a:gd name="T15" fmla="*/ 0 h 90"/>
                  <a:gd name="T16" fmla="*/ 90 w 90"/>
                  <a:gd name="T17" fmla="*/ 15 h 90"/>
                  <a:gd name="T18" fmla="*/ 90 w 90"/>
                  <a:gd name="T19" fmla="*/ 44 h 90"/>
                  <a:gd name="T20" fmla="*/ 90 w 90"/>
                  <a:gd name="T21" fmla="*/ 74 h 90"/>
                  <a:gd name="T22" fmla="*/ 85 w 90"/>
                  <a:gd name="T23" fmla="*/ 85 h 90"/>
                  <a:gd name="T24" fmla="*/ 74 w 90"/>
                  <a:gd name="T2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0">
                    <a:moveTo>
                      <a:pt x="74" y="90"/>
                    </a:moveTo>
                    <a:cubicBezTo>
                      <a:pt x="15" y="90"/>
                      <a:pt x="15" y="90"/>
                      <a:pt x="15" y="90"/>
                    </a:cubicBezTo>
                    <a:cubicBezTo>
                      <a:pt x="7" y="90"/>
                      <a:pt x="0" y="83"/>
                      <a:pt x="0" y="74"/>
                    </a:cubicBezTo>
                    <a:cubicBezTo>
                      <a:pt x="1" y="65"/>
                      <a:pt x="1" y="54"/>
                      <a:pt x="1" y="42"/>
                    </a:cubicBezTo>
                    <a:cubicBezTo>
                      <a:pt x="1" y="33"/>
                      <a:pt x="1" y="24"/>
                      <a:pt x="0" y="15"/>
                    </a:cubicBezTo>
                    <a:cubicBezTo>
                      <a:pt x="0" y="14"/>
                      <a:pt x="0" y="9"/>
                      <a:pt x="4" y="4"/>
                    </a:cubicBezTo>
                    <a:cubicBezTo>
                      <a:pt x="7" y="2"/>
                      <a:pt x="11" y="0"/>
                      <a:pt x="15" y="0"/>
                    </a:cubicBezTo>
                    <a:cubicBezTo>
                      <a:pt x="74" y="0"/>
                      <a:pt x="74" y="0"/>
                      <a:pt x="74" y="0"/>
                    </a:cubicBezTo>
                    <a:cubicBezTo>
                      <a:pt x="83" y="0"/>
                      <a:pt x="90" y="7"/>
                      <a:pt x="90" y="15"/>
                    </a:cubicBezTo>
                    <a:cubicBezTo>
                      <a:pt x="90" y="25"/>
                      <a:pt x="90" y="34"/>
                      <a:pt x="90" y="44"/>
                    </a:cubicBezTo>
                    <a:cubicBezTo>
                      <a:pt x="90" y="55"/>
                      <a:pt x="90" y="65"/>
                      <a:pt x="90" y="74"/>
                    </a:cubicBezTo>
                    <a:cubicBezTo>
                      <a:pt x="90" y="75"/>
                      <a:pt x="90" y="81"/>
                      <a:pt x="85" y="85"/>
                    </a:cubicBezTo>
                    <a:cubicBezTo>
                      <a:pt x="82" y="88"/>
                      <a:pt x="79" y="90"/>
                      <a:pt x="74" y="90"/>
                    </a:cubicBezTo>
                    <a:close/>
                  </a:path>
                </a:pathLst>
              </a:cu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74" name="Freeform 65">
                <a:extLst>
                  <a:ext uri="{FF2B5EF4-FFF2-40B4-BE49-F238E27FC236}">
                    <a16:creationId xmlns:a16="http://schemas.microsoft.com/office/drawing/2014/main" id="{80D6E114-E649-4003-92D8-72698DC5F5CC}"/>
                  </a:ext>
                </a:extLst>
              </p:cNvPr>
              <p:cNvSpPr>
                <a:spLocks/>
              </p:cNvSpPr>
              <p:nvPr/>
            </p:nvSpPr>
            <p:spPr bwMode="auto">
              <a:xfrm>
                <a:off x="3555139" y="4678093"/>
                <a:ext cx="3927" cy="121685"/>
              </a:xfrm>
              <a:custGeom>
                <a:avLst/>
                <a:gdLst>
                  <a:gd name="T0" fmla="*/ 0 w 1"/>
                  <a:gd name="T1" fmla="*/ 0 h 31"/>
                  <a:gd name="T2" fmla="*/ 1 w 1"/>
                  <a:gd name="T3" fmla="*/ 31 h 31"/>
                </a:gdLst>
                <a:ahLst/>
                <a:cxnLst>
                  <a:cxn ang="0">
                    <a:pos x="T0" y="T1"/>
                  </a:cxn>
                  <a:cxn ang="0">
                    <a:pos x="T2" y="T3"/>
                  </a:cxn>
                </a:cxnLst>
                <a:rect l="0" t="0" r="r" b="b"/>
                <a:pathLst>
                  <a:path w="1" h="31">
                    <a:moveTo>
                      <a:pt x="0" y="0"/>
                    </a:moveTo>
                    <a:cubicBezTo>
                      <a:pt x="0" y="10"/>
                      <a:pt x="1" y="22"/>
                      <a:pt x="1" y="3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5" name="Freeform 66">
                <a:extLst>
                  <a:ext uri="{FF2B5EF4-FFF2-40B4-BE49-F238E27FC236}">
                    <a16:creationId xmlns:a16="http://schemas.microsoft.com/office/drawing/2014/main" id="{DC452387-0986-4784-BE79-9D49867383B3}"/>
                  </a:ext>
                </a:extLst>
              </p:cNvPr>
              <p:cNvSpPr>
                <a:spLocks/>
              </p:cNvSpPr>
              <p:nvPr/>
            </p:nvSpPr>
            <p:spPr bwMode="auto">
              <a:xfrm>
                <a:off x="3494924" y="4741640"/>
                <a:ext cx="117812" cy="4056"/>
              </a:xfrm>
              <a:custGeom>
                <a:avLst/>
                <a:gdLst>
                  <a:gd name="T0" fmla="*/ 0 w 31"/>
                  <a:gd name="T1" fmla="*/ 0 h 1"/>
                  <a:gd name="T2" fmla="*/ 31 w 31"/>
                  <a:gd name="T3" fmla="*/ 0 h 1"/>
                </a:gdLst>
                <a:ahLst/>
                <a:cxnLst>
                  <a:cxn ang="0">
                    <a:pos x="T0" y="T1"/>
                  </a:cxn>
                  <a:cxn ang="0">
                    <a:pos x="T2" y="T3"/>
                  </a:cxn>
                </a:cxnLst>
                <a:rect l="0" t="0" r="r" b="b"/>
                <a:pathLst>
                  <a:path w="31" h="1">
                    <a:moveTo>
                      <a:pt x="0" y="0"/>
                    </a:moveTo>
                    <a:cubicBezTo>
                      <a:pt x="10" y="0"/>
                      <a:pt x="21" y="1"/>
                      <a:pt x="31"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7" name="Freeform 68">
                <a:extLst>
                  <a:ext uri="{FF2B5EF4-FFF2-40B4-BE49-F238E27FC236}">
                    <a16:creationId xmlns:a16="http://schemas.microsoft.com/office/drawing/2014/main" id="{213763AB-DF94-447C-8B99-73696A0ED753}"/>
                  </a:ext>
                </a:extLst>
              </p:cNvPr>
              <p:cNvSpPr>
                <a:spLocks/>
              </p:cNvSpPr>
              <p:nvPr/>
            </p:nvSpPr>
            <p:spPr bwMode="auto">
              <a:xfrm>
                <a:off x="4608901" y="2449903"/>
                <a:ext cx="251332" cy="443475"/>
              </a:xfrm>
              <a:custGeom>
                <a:avLst/>
                <a:gdLst>
                  <a:gd name="T0" fmla="*/ 66 w 66"/>
                  <a:gd name="T1" fmla="*/ 0 h 113"/>
                  <a:gd name="T2" fmla="*/ 0 w 66"/>
                  <a:gd name="T3" fmla="*/ 59 h 113"/>
                  <a:gd name="T4" fmla="*/ 17 w 66"/>
                  <a:gd name="T5" fmla="*/ 113 h 113"/>
                  <a:gd name="T6" fmla="*/ 66 w 66"/>
                  <a:gd name="T7" fmla="*/ 0 h 113"/>
                </a:gdLst>
                <a:ahLst/>
                <a:cxnLst>
                  <a:cxn ang="0">
                    <a:pos x="T0" y="T1"/>
                  </a:cxn>
                  <a:cxn ang="0">
                    <a:pos x="T2" y="T3"/>
                  </a:cxn>
                  <a:cxn ang="0">
                    <a:pos x="T4" y="T5"/>
                  </a:cxn>
                  <a:cxn ang="0">
                    <a:pos x="T6" y="T7"/>
                  </a:cxn>
                </a:cxnLst>
                <a:rect l="0" t="0" r="r" b="b"/>
                <a:pathLst>
                  <a:path w="66" h="113">
                    <a:moveTo>
                      <a:pt x="66" y="0"/>
                    </a:moveTo>
                    <a:cubicBezTo>
                      <a:pt x="46" y="22"/>
                      <a:pt x="24" y="42"/>
                      <a:pt x="0" y="59"/>
                    </a:cubicBezTo>
                    <a:cubicBezTo>
                      <a:pt x="6" y="77"/>
                      <a:pt x="11" y="95"/>
                      <a:pt x="17" y="113"/>
                    </a:cubicBezTo>
                    <a:cubicBezTo>
                      <a:pt x="35" y="75"/>
                      <a:pt x="54" y="34"/>
                      <a:pt x="66" y="0"/>
                    </a:cubicBezTo>
                    <a:close/>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8" name="Freeform 69">
                <a:extLst>
                  <a:ext uri="{FF2B5EF4-FFF2-40B4-BE49-F238E27FC236}">
                    <a16:creationId xmlns:a16="http://schemas.microsoft.com/office/drawing/2014/main" id="{1B8B1741-C915-41B2-93D3-97A918797A21}"/>
                  </a:ext>
                </a:extLst>
              </p:cNvPr>
              <p:cNvSpPr>
                <a:spLocks/>
              </p:cNvSpPr>
              <p:nvPr/>
            </p:nvSpPr>
            <p:spPr bwMode="auto">
              <a:xfrm>
                <a:off x="4491089" y="2637840"/>
                <a:ext cx="117812" cy="113573"/>
              </a:xfrm>
              <a:custGeom>
                <a:avLst/>
                <a:gdLst>
                  <a:gd name="T0" fmla="*/ 18 w 31"/>
                  <a:gd name="T1" fmla="*/ 0 h 29"/>
                  <a:gd name="T2" fmla="*/ 0 w 31"/>
                  <a:gd name="T3" fmla="*/ 29 h 29"/>
                  <a:gd name="T4" fmla="*/ 31 w 31"/>
                  <a:gd name="T5" fmla="*/ 11 h 29"/>
                </a:gdLst>
                <a:ahLst/>
                <a:cxnLst>
                  <a:cxn ang="0">
                    <a:pos x="T0" y="T1"/>
                  </a:cxn>
                  <a:cxn ang="0">
                    <a:pos x="T2" y="T3"/>
                  </a:cxn>
                  <a:cxn ang="0">
                    <a:pos x="T4" y="T5"/>
                  </a:cxn>
                </a:cxnLst>
                <a:rect l="0" t="0" r="r" b="b"/>
                <a:pathLst>
                  <a:path w="31" h="29">
                    <a:moveTo>
                      <a:pt x="18" y="0"/>
                    </a:moveTo>
                    <a:cubicBezTo>
                      <a:pt x="12" y="10"/>
                      <a:pt x="5" y="19"/>
                      <a:pt x="0" y="29"/>
                    </a:cubicBezTo>
                    <a:cubicBezTo>
                      <a:pt x="10" y="24"/>
                      <a:pt x="22" y="19"/>
                      <a:pt x="31" y="1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9" name="Freeform 70">
                <a:extLst>
                  <a:ext uri="{FF2B5EF4-FFF2-40B4-BE49-F238E27FC236}">
                    <a16:creationId xmlns:a16="http://schemas.microsoft.com/office/drawing/2014/main" id="{894DC483-2E5E-4C84-BD62-173825E0A953}"/>
                  </a:ext>
                </a:extLst>
              </p:cNvPr>
              <p:cNvSpPr>
                <a:spLocks/>
              </p:cNvSpPr>
              <p:nvPr/>
            </p:nvSpPr>
            <p:spPr bwMode="auto">
              <a:xfrm>
                <a:off x="4476690" y="2359316"/>
                <a:ext cx="337727" cy="22985"/>
              </a:xfrm>
              <a:custGeom>
                <a:avLst/>
                <a:gdLst>
                  <a:gd name="T0" fmla="*/ 0 w 89"/>
                  <a:gd name="T1" fmla="*/ 0 h 6"/>
                  <a:gd name="T2" fmla="*/ 89 w 89"/>
                  <a:gd name="T3" fmla="*/ 6 h 6"/>
                </a:gdLst>
                <a:ahLst/>
                <a:cxnLst>
                  <a:cxn ang="0">
                    <a:pos x="T0" y="T1"/>
                  </a:cxn>
                  <a:cxn ang="0">
                    <a:pos x="T2" y="T3"/>
                  </a:cxn>
                </a:cxnLst>
                <a:rect l="0" t="0" r="r" b="b"/>
                <a:pathLst>
                  <a:path w="89" h="6">
                    <a:moveTo>
                      <a:pt x="0" y="0"/>
                    </a:moveTo>
                    <a:cubicBezTo>
                      <a:pt x="30" y="2"/>
                      <a:pt x="59" y="4"/>
                      <a:pt x="89" y="6"/>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7" name="Freeform 78">
                <a:extLst>
                  <a:ext uri="{FF2B5EF4-FFF2-40B4-BE49-F238E27FC236}">
                    <a16:creationId xmlns:a16="http://schemas.microsoft.com/office/drawing/2014/main" id="{882B774E-6C0F-4094-8178-4D8EA59F9D9E}"/>
                  </a:ext>
                </a:extLst>
              </p:cNvPr>
              <p:cNvSpPr>
                <a:spLocks/>
              </p:cNvSpPr>
              <p:nvPr/>
            </p:nvSpPr>
            <p:spPr bwMode="auto">
              <a:xfrm>
                <a:off x="2706894" y="3960151"/>
                <a:ext cx="289293" cy="8112"/>
              </a:xfrm>
              <a:custGeom>
                <a:avLst/>
                <a:gdLst>
                  <a:gd name="T0" fmla="*/ 0 w 76"/>
                  <a:gd name="T1" fmla="*/ 1 h 2"/>
                  <a:gd name="T2" fmla="*/ 76 w 76"/>
                  <a:gd name="T3" fmla="*/ 1 h 2"/>
                </a:gdLst>
                <a:ahLst/>
                <a:cxnLst>
                  <a:cxn ang="0">
                    <a:pos x="T0" y="T1"/>
                  </a:cxn>
                  <a:cxn ang="0">
                    <a:pos x="T2" y="T3"/>
                  </a:cxn>
                </a:cxnLst>
                <a:rect l="0" t="0" r="r" b="b"/>
                <a:pathLst>
                  <a:path w="76" h="2">
                    <a:moveTo>
                      <a:pt x="0" y="1"/>
                    </a:moveTo>
                    <a:cubicBezTo>
                      <a:pt x="25" y="0"/>
                      <a:pt x="51" y="2"/>
                      <a:pt x="76" y="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8" name="Freeform 79">
                <a:extLst>
                  <a:ext uri="{FF2B5EF4-FFF2-40B4-BE49-F238E27FC236}">
                    <a16:creationId xmlns:a16="http://schemas.microsoft.com/office/drawing/2014/main" id="{DAAFB6E7-94ED-4DD5-9B3E-7FCC04F648DE}"/>
                  </a:ext>
                </a:extLst>
              </p:cNvPr>
              <p:cNvSpPr>
                <a:spLocks/>
              </p:cNvSpPr>
              <p:nvPr/>
            </p:nvSpPr>
            <p:spPr bwMode="auto">
              <a:xfrm>
                <a:off x="2684640" y="3916886"/>
                <a:ext cx="49743" cy="43266"/>
              </a:xfrm>
              <a:custGeom>
                <a:avLst/>
                <a:gdLst>
                  <a:gd name="T0" fmla="*/ 1 w 13"/>
                  <a:gd name="T1" fmla="*/ 11 h 11"/>
                  <a:gd name="T2" fmla="*/ 1 w 13"/>
                  <a:gd name="T3" fmla="*/ 4 h 11"/>
                  <a:gd name="T4" fmla="*/ 9 w 13"/>
                  <a:gd name="T5" fmla="*/ 2 h 11"/>
                  <a:gd name="T6" fmla="*/ 11 w 13"/>
                  <a:gd name="T7" fmla="*/ 10 h 11"/>
                </a:gdLst>
                <a:ahLst/>
                <a:cxnLst>
                  <a:cxn ang="0">
                    <a:pos x="T0" y="T1"/>
                  </a:cxn>
                  <a:cxn ang="0">
                    <a:pos x="T2" y="T3"/>
                  </a:cxn>
                  <a:cxn ang="0">
                    <a:pos x="T4" y="T5"/>
                  </a:cxn>
                  <a:cxn ang="0">
                    <a:pos x="T6" y="T7"/>
                  </a:cxn>
                </a:cxnLst>
                <a:rect l="0" t="0" r="r" b="b"/>
                <a:pathLst>
                  <a:path w="13" h="11">
                    <a:moveTo>
                      <a:pt x="1" y="11"/>
                    </a:moveTo>
                    <a:cubicBezTo>
                      <a:pt x="0" y="9"/>
                      <a:pt x="0" y="6"/>
                      <a:pt x="1" y="4"/>
                    </a:cubicBezTo>
                    <a:cubicBezTo>
                      <a:pt x="2" y="2"/>
                      <a:pt x="6" y="0"/>
                      <a:pt x="9" y="2"/>
                    </a:cubicBezTo>
                    <a:cubicBezTo>
                      <a:pt x="12" y="3"/>
                      <a:pt x="13" y="7"/>
                      <a:pt x="11" y="1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9" name="Freeform 80">
                <a:extLst>
                  <a:ext uri="{FF2B5EF4-FFF2-40B4-BE49-F238E27FC236}">
                    <a16:creationId xmlns:a16="http://schemas.microsoft.com/office/drawing/2014/main" id="{7243F2CB-2427-4635-831E-3FF14B85DA81}"/>
                  </a:ext>
                </a:extLst>
              </p:cNvPr>
              <p:cNvSpPr>
                <a:spLocks/>
              </p:cNvSpPr>
              <p:nvPr/>
            </p:nvSpPr>
            <p:spPr bwMode="auto">
              <a:xfrm>
                <a:off x="2806379" y="4054795"/>
                <a:ext cx="117812" cy="136557"/>
              </a:xfrm>
              <a:custGeom>
                <a:avLst/>
                <a:gdLst>
                  <a:gd name="T0" fmla="*/ 28 w 31"/>
                  <a:gd name="T1" fmla="*/ 12 h 35"/>
                  <a:gd name="T2" fmla="*/ 26 w 31"/>
                  <a:gd name="T3" fmla="*/ 29 h 35"/>
                  <a:gd name="T4" fmla="*/ 9 w 31"/>
                  <a:gd name="T5" fmla="*/ 33 h 35"/>
                  <a:gd name="T6" fmla="*/ 1 w 31"/>
                  <a:gd name="T7" fmla="*/ 18 h 35"/>
                  <a:gd name="T8" fmla="*/ 28 w 31"/>
                  <a:gd name="T9" fmla="*/ 12 h 35"/>
                </a:gdLst>
                <a:ahLst/>
                <a:cxnLst>
                  <a:cxn ang="0">
                    <a:pos x="T0" y="T1"/>
                  </a:cxn>
                  <a:cxn ang="0">
                    <a:pos x="T2" y="T3"/>
                  </a:cxn>
                  <a:cxn ang="0">
                    <a:pos x="T4" y="T5"/>
                  </a:cxn>
                  <a:cxn ang="0">
                    <a:pos x="T6" y="T7"/>
                  </a:cxn>
                  <a:cxn ang="0">
                    <a:pos x="T8" y="T9"/>
                  </a:cxn>
                </a:cxnLst>
                <a:rect l="0" t="0" r="r" b="b"/>
                <a:pathLst>
                  <a:path w="31" h="35">
                    <a:moveTo>
                      <a:pt x="28" y="12"/>
                    </a:moveTo>
                    <a:cubicBezTo>
                      <a:pt x="31" y="17"/>
                      <a:pt x="30" y="24"/>
                      <a:pt x="26" y="29"/>
                    </a:cubicBezTo>
                    <a:cubicBezTo>
                      <a:pt x="22" y="33"/>
                      <a:pt x="15" y="35"/>
                      <a:pt x="9" y="33"/>
                    </a:cubicBezTo>
                    <a:cubicBezTo>
                      <a:pt x="4" y="30"/>
                      <a:pt x="0" y="24"/>
                      <a:pt x="1" y="18"/>
                    </a:cubicBezTo>
                    <a:cubicBezTo>
                      <a:pt x="2" y="4"/>
                      <a:pt x="21" y="0"/>
                      <a:pt x="28" y="12"/>
                    </a:cubicBezTo>
                    <a:close/>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90" name="Freeform 81">
                <a:extLst>
                  <a:ext uri="{FF2B5EF4-FFF2-40B4-BE49-F238E27FC236}">
                    <a16:creationId xmlns:a16="http://schemas.microsoft.com/office/drawing/2014/main" id="{EDE4D178-3016-4715-9F40-BB043E330EF8}"/>
                  </a:ext>
                </a:extLst>
              </p:cNvPr>
              <p:cNvSpPr>
                <a:spLocks/>
              </p:cNvSpPr>
              <p:nvPr/>
            </p:nvSpPr>
            <p:spPr bwMode="auto">
              <a:xfrm>
                <a:off x="2706894" y="3972319"/>
                <a:ext cx="3927" cy="290692"/>
              </a:xfrm>
              <a:custGeom>
                <a:avLst/>
                <a:gdLst>
                  <a:gd name="T0" fmla="*/ 1 w 1"/>
                  <a:gd name="T1" fmla="*/ 0 h 74"/>
                  <a:gd name="T2" fmla="*/ 0 w 1"/>
                  <a:gd name="T3" fmla="*/ 74 h 74"/>
                </a:gdLst>
                <a:ahLst/>
                <a:cxnLst>
                  <a:cxn ang="0">
                    <a:pos x="T0" y="T1"/>
                  </a:cxn>
                  <a:cxn ang="0">
                    <a:pos x="T2" y="T3"/>
                  </a:cxn>
                </a:cxnLst>
                <a:rect l="0" t="0" r="r" b="b"/>
                <a:pathLst>
                  <a:path w="1" h="74">
                    <a:moveTo>
                      <a:pt x="1" y="0"/>
                    </a:moveTo>
                    <a:cubicBezTo>
                      <a:pt x="1" y="26"/>
                      <a:pt x="0" y="49"/>
                      <a:pt x="0" y="74"/>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91" name="Freeform 82">
                <a:extLst>
                  <a:ext uri="{FF2B5EF4-FFF2-40B4-BE49-F238E27FC236}">
                    <a16:creationId xmlns:a16="http://schemas.microsoft.com/office/drawing/2014/main" id="{806EB598-E499-4FB7-B46B-B12D5069FED9}"/>
                  </a:ext>
                </a:extLst>
              </p:cNvPr>
              <p:cNvSpPr>
                <a:spLocks/>
              </p:cNvSpPr>
              <p:nvPr/>
            </p:nvSpPr>
            <p:spPr bwMode="auto">
              <a:xfrm>
                <a:off x="3015822" y="3968264"/>
                <a:ext cx="3927" cy="298804"/>
              </a:xfrm>
              <a:custGeom>
                <a:avLst/>
                <a:gdLst>
                  <a:gd name="T0" fmla="*/ 1 w 1"/>
                  <a:gd name="T1" fmla="*/ 0 h 76"/>
                  <a:gd name="T2" fmla="*/ 0 w 1"/>
                  <a:gd name="T3" fmla="*/ 76 h 76"/>
                </a:gdLst>
                <a:ahLst/>
                <a:cxnLst>
                  <a:cxn ang="0">
                    <a:pos x="T0" y="T1"/>
                  </a:cxn>
                  <a:cxn ang="0">
                    <a:pos x="T2" y="T3"/>
                  </a:cxn>
                </a:cxnLst>
                <a:rect l="0" t="0" r="r" b="b"/>
                <a:pathLst>
                  <a:path w="1" h="76">
                    <a:moveTo>
                      <a:pt x="1" y="0"/>
                    </a:moveTo>
                    <a:cubicBezTo>
                      <a:pt x="0" y="26"/>
                      <a:pt x="0" y="50"/>
                      <a:pt x="0" y="76"/>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92" name="Oval 83">
                <a:extLst>
                  <a:ext uri="{FF2B5EF4-FFF2-40B4-BE49-F238E27FC236}">
                    <a16:creationId xmlns:a16="http://schemas.microsoft.com/office/drawing/2014/main" id="{8DEC016B-6DE4-4F5C-905A-71439B0B8B86}"/>
                  </a:ext>
                </a:extLst>
              </p:cNvPr>
              <p:cNvSpPr>
                <a:spLocks noChangeArrowheads="1"/>
              </p:cNvSpPr>
              <p:nvPr/>
            </p:nvSpPr>
            <p:spPr bwMode="auto">
              <a:xfrm>
                <a:off x="2201612" y="2260615"/>
                <a:ext cx="60215" cy="63546"/>
              </a:xfrm>
              <a:prstGeom prst="ellipse">
                <a:avLst/>
              </a:pr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94" name="Freeform 85">
                <a:extLst>
                  <a:ext uri="{FF2B5EF4-FFF2-40B4-BE49-F238E27FC236}">
                    <a16:creationId xmlns:a16="http://schemas.microsoft.com/office/drawing/2014/main" id="{9584E7F7-BBB0-4E63-B30D-8111803E96B7}"/>
                  </a:ext>
                </a:extLst>
              </p:cNvPr>
              <p:cNvSpPr>
                <a:spLocks/>
              </p:cNvSpPr>
              <p:nvPr/>
            </p:nvSpPr>
            <p:spPr bwMode="auto">
              <a:xfrm>
                <a:off x="2353458" y="2421511"/>
                <a:ext cx="49743" cy="71659"/>
              </a:xfrm>
              <a:custGeom>
                <a:avLst/>
                <a:gdLst>
                  <a:gd name="T0" fmla="*/ 0 w 13"/>
                  <a:gd name="T1" fmla="*/ 0 h 18"/>
                  <a:gd name="T2" fmla="*/ 13 w 13"/>
                  <a:gd name="T3" fmla="*/ 18 h 18"/>
                </a:gdLst>
                <a:ahLst/>
                <a:cxnLst>
                  <a:cxn ang="0">
                    <a:pos x="T0" y="T1"/>
                  </a:cxn>
                  <a:cxn ang="0">
                    <a:pos x="T2" y="T3"/>
                  </a:cxn>
                </a:cxnLst>
                <a:rect l="0" t="0" r="r" b="b"/>
                <a:pathLst>
                  <a:path w="13" h="18">
                    <a:moveTo>
                      <a:pt x="0" y="0"/>
                    </a:moveTo>
                    <a:cubicBezTo>
                      <a:pt x="3" y="5"/>
                      <a:pt x="10" y="13"/>
                      <a:pt x="13" y="18"/>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95" name="Freeform 86">
                <a:extLst>
                  <a:ext uri="{FF2B5EF4-FFF2-40B4-BE49-F238E27FC236}">
                    <a16:creationId xmlns:a16="http://schemas.microsoft.com/office/drawing/2014/main" id="{F597BCCD-3879-44EA-89E6-9785C4399962}"/>
                  </a:ext>
                </a:extLst>
              </p:cNvPr>
              <p:cNvSpPr>
                <a:spLocks/>
              </p:cNvSpPr>
              <p:nvPr/>
            </p:nvSpPr>
            <p:spPr bwMode="auto">
              <a:xfrm>
                <a:off x="1850794" y="2245743"/>
                <a:ext cx="407105" cy="443475"/>
              </a:xfrm>
              <a:custGeom>
                <a:avLst/>
                <a:gdLst>
                  <a:gd name="T0" fmla="*/ 69 w 107"/>
                  <a:gd name="T1" fmla="*/ 5 h 113"/>
                  <a:gd name="T2" fmla="*/ 61 w 107"/>
                  <a:gd name="T3" fmla="*/ 0 h 113"/>
                  <a:gd name="T4" fmla="*/ 0 w 107"/>
                  <a:gd name="T5" fmla="*/ 52 h 113"/>
                  <a:gd name="T6" fmla="*/ 70 w 107"/>
                  <a:gd name="T7" fmla="*/ 113 h 113"/>
                  <a:gd name="T8" fmla="*/ 107 w 107"/>
                  <a:gd name="T9" fmla="*/ 80 h 113"/>
                </a:gdLst>
                <a:ahLst/>
                <a:cxnLst>
                  <a:cxn ang="0">
                    <a:pos x="T0" y="T1"/>
                  </a:cxn>
                  <a:cxn ang="0">
                    <a:pos x="T2" y="T3"/>
                  </a:cxn>
                  <a:cxn ang="0">
                    <a:pos x="T4" y="T5"/>
                  </a:cxn>
                  <a:cxn ang="0">
                    <a:pos x="T6" y="T7"/>
                  </a:cxn>
                  <a:cxn ang="0">
                    <a:pos x="T8" y="T9"/>
                  </a:cxn>
                </a:cxnLst>
                <a:rect l="0" t="0" r="r" b="b"/>
                <a:pathLst>
                  <a:path w="107" h="113">
                    <a:moveTo>
                      <a:pt x="69" y="5"/>
                    </a:moveTo>
                    <a:cubicBezTo>
                      <a:pt x="66" y="3"/>
                      <a:pt x="64" y="2"/>
                      <a:pt x="61" y="0"/>
                    </a:cubicBezTo>
                    <a:cubicBezTo>
                      <a:pt x="48" y="10"/>
                      <a:pt x="13" y="41"/>
                      <a:pt x="0" y="52"/>
                    </a:cubicBezTo>
                    <a:cubicBezTo>
                      <a:pt x="20" y="75"/>
                      <a:pt x="45" y="94"/>
                      <a:pt x="70" y="113"/>
                    </a:cubicBezTo>
                    <a:cubicBezTo>
                      <a:pt x="84" y="104"/>
                      <a:pt x="96" y="93"/>
                      <a:pt x="107" y="8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97" name="Oval 88">
                <a:extLst>
                  <a:ext uri="{FF2B5EF4-FFF2-40B4-BE49-F238E27FC236}">
                    <a16:creationId xmlns:a16="http://schemas.microsoft.com/office/drawing/2014/main" id="{D000060A-A86E-483D-A7FC-25AF0D081C95}"/>
                  </a:ext>
                </a:extLst>
              </p:cNvPr>
              <p:cNvSpPr>
                <a:spLocks noChangeArrowheads="1"/>
              </p:cNvSpPr>
              <p:nvPr/>
            </p:nvSpPr>
            <p:spPr bwMode="auto">
              <a:xfrm>
                <a:off x="2144015" y="4180536"/>
                <a:ext cx="289293" cy="297453"/>
              </a:xfrm>
              <a:prstGeom prst="ellipse">
                <a:avLst/>
              </a:pr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98" name="Freeform 89">
                <a:extLst>
                  <a:ext uri="{FF2B5EF4-FFF2-40B4-BE49-F238E27FC236}">
                    <a16:creationId xmlns:a16="http://schemas.microsoft.com/office/drawing/2014/main" id="{3E266318-E808-4458-B005-105F17F8AE52}"/>
                  </a:ext>
                </a:extLst>
              </p:cNvPr>
              <p:cNvSpPr>
                <a:spLocks/>
              </p:cNvSpPr>
              <p:nvPr/>
            </p:nvSpPr>
            <p:spPr bwMode="auto">
              <a:xfrm>
                <a:off x="2231719" y="4250843"/>
                <a:ext cx="113884" cy="164951"/>
              </a:xfrm>
              <a:custGeom>
                <a:avLst/>
                <a:gdLst>
                  <a:gd name="T0" fmla="*/ 28 w 30"/>
                  <a:gd name="T1" fmla="*/ 1 h 42"/>
                  <a:gd name="T2" fmla="*/ 2 w 30"/>
                  <a:gd name="T3" fmla="*/ 0 h 42"/>
                  <a:gd name="T4" fmla="*/ 1 w 30"/>
                  <a:gd name="T5" fmla="*/ 16 h 42"/>
                  <a:gd name="T6" fmla="*/ 19 w 30"/>
                  <a:gd name="T7" fmla="*/ 17 h 42"/>
                  <a:gd name="T8" fmla="*/ 29 w 30"/>
                  <a:gd name="T9" fmla="*/ 30 h 42"/>
                  <a:gd name="T10" fmla="*/ 22 w 30"/>
                  <a:gd name="T11" fmla="*/ 40 h 42"/>
                  <a:gd name="T12" fmla="*/ 10 w 30"/>
                  <a:gd name="T13" fmla="*/ 41 h 42"/>
                  <a:gd name="T14" fmla="*/ 0 w 30"/>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2">
                    <a:moveTo>
                      <a:pt x="28" y="1"/>
                    </a:moveTo>
                    <a:cubicBezTo>
                      <a:pt x="19" y="1"/>
                      <a:pt x="11" y="0"/>
                      <a:pt x="2" y="0"/>
                    </a:cubicBezTo>
                    <a:cubicBezTo>
                      <a:pt x="2" y="5"/>
                      <a:pt x="1" y="11"/>
                      <a:pt x="1" y="16"/>
                    </a:cubicBezTo>
                    <a:cubicBezTo>
                      <a:pt x="7" y="15"/>
                      <a:pt x="13" y="14"/>
                      <a:pt x="19" y="17"/>
                    </a:cubicBezTo>
                    <a:cubicBezTo>
                      <a:pt x="25" y="19"/>
                      <a:pt x="30" y="24"/>
                      <a:pt x="29" y="30"/>
                    </a:cubicBezTo>
                    <a:cubicBezTo>
                      <a:pt x="29" y="35"/>
                      <a:pt x="26" y="38"/>
                      <a:pt x="22" y="40"/>
                    </a:cubicBezTo>
                    <a:cubicBezTo>
                      <a:pt x="18" y="42"/>
                      <a:pt x="14" y="42"/>
                      <a:pt x="10" y="41"/>
                    </a:cubicBezTo>
                    <a:cubicBezTo>
                      <a:pt x="5" y="40"/>
                      <a:pt x="1" y="37"/>
                      <a:pt x="0" y="33"/>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99" name="Freeform 90">
                <a:extLst>
                  <a:ext uri="{FF2B5EF4-FFF2-40B4-BE49-F238E27FC236}">
                    <a16:creationId xmlns:a16="http://schemas.microsoft.com/office/drawing/2014/main" id="{51DFDBE4-5358-4E3C-AD0F-60FB9172F692}"/>
                  </a:ext>
                </a:extLst>
              </p:cNvPr>
              <p:cNvSpPr>
                <a:spLocks/>
              </p:cNvSpPr>
              <p:nvPr/>
            </p:nvSpPr>
            <p:spPr bwMode="auto">
              <a:xfrm>
                <a:off x="2011803" y="2767637"/>
                <a:ext cx="441140" cy="482684"/>
              </a:xfrm>
              <a:custGeom>
                <a:avLst/>
                <a:gdLst>
                  <a:gd name="T0" fmla="*/ 53 w 116"/>
                  <a:gd name="T1" fmla="*/ 123 h 123"/>
                  <a:gd name="T2" fmla="*/ 49 w 116"/>
                  <a:gd name="T3" fmla="*/ 122 h 123"/>
                  <a:gd name="T4" fmla="*/ 42 w 116"/>
                  <a:gd name="T5" fmla="*/ 111 h 123"/>
                  <a:gd name="T6" fmla="*/ 42 w 116"/>
                  <a:gd name="T7" fmla="*/ 97 h 123"/>
                  <a:gd name="T8" fmla="*/ 38 w 116"/>
                  <a:gd name="T9" fmla="*/ 94 h 123"/>
                  <a:gd name="T10" fmla="*/ 31 w 116"/>
                  <a:gd name="T11" fmla="*/ 92 h 123"/>
                  <a:gd name="T12" fmla="*/ 18 w 116"/>
                  <a:gd name="T13" fmla="*/ 87 h 123"/>
                  <a:gd name="T14" fmla="*/ 2 w 116"/>
                  <a:gd name="T15" fmla="*/ 65 h 123"/>
                  <a:gd name="T16" fmla="*/ 0 w 116"/>
                  <a:gd name="T17" fmla="*/ 53 h 123"/>
                  <a:gd name="T18" fmla="*/ 0 w 116"/>
                  <a:gd name="T19" fmla="*/ 40 h 123"/>
                  <a:gd name="T20" fmla="*/ 40 w 116"/>
                  <a:gd name="T21" fmla="*/ 0 h 123"/>
                  <a:gd name="T22" fmla="*/ 76 w 116"/>
                  <a:gd name="T23" fmla="*/ 0 h 123"/>
                  <a:gd name="T24" fmla="*/ 116 w 116"/>
                  <a:gd name="T25" fmla="*/ 40 h 123"/>
                  <a:gd name="T26" fmla="*/ 116 w 116"/>
                  <a:gd name="T27" fmla="*/ 53 h 123"/>
                  <a:gd name="T28" fmla="*/ 60 w 116"/>
                  <a:gd name="T29" fmla="*/ 120 h 123"/>
                  <a:gd name="T30" fmla="*/ 53 w 116"/>
                  <a:gd name="T31"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23">
                    <a:moveTo>
                      <a:pt x="53" y="123"/>
                    </a:moveTo>
                    <a:cubicBezTo>
                      <a:pt x="52" y="123"/>
                      <a:pt x="50" y="122"/>
                      <a:pt x="49" y="122"/>
                    </a:cubicBezTo>
                    <a:cubicBezTo>
                      <a:pt x="44" y="120"/>
                      <a:pt x="42" y="116"/>
                      <a:pt x="42" y="111"/>
                    </a:cubicBezTo>
                    <a:cubicBezTo>
                      <a:pt x="42" y="111"/>
                      <a:pt x="42" y="103"/>
                      <a:pt x="42" y="97"/>
                    </a:cubicBezTo>
                    <a:cubicBezTo>
                      <a:pt x="42" y="95"/>
                      <a:pt x="40" y="94"/>
                      <a:pt x="38" y="94"/>
                    </a:cubicBezTo>
                    <a:cubicBezTo>
                      <a:pt x="35" y="93"/>
                      <a:pt x="32" y="93"/>
                      <a:pt x="31" y="92"/>
                    </a:cubicBezTo>
                    <a:cubicBezTo>
                      <a:pt x="27" y="91"/>
                      <a:pt x="22" y="90"/>
                      <a:pt x="18" y="87"/>
                    </a:cubicBezTo>
                    <a:cubicBezTo>
                      <a:pt x="10" y="82"/>
                      <a:pt x="4" y="74"/>
                      <a:pt x="2" y="65"/>
                    </a:cubicBezTo>
                    <a:cubicBezTo>
                      <a:pt x="0" y="61"/>
                      <a:pt x="0" y="57"/>
                      <a:pt x="0" y="53"/>
                    </a:cubicBezTo>
                    <a:cubicBezTo>
                      <a:pt x="0" y="40"/>
                      <a:pt x="0" y="40"/>
                      <a:pt x="0" y="40"/>
                    </a:cubicBezTo>
                    <a:cubicBezTo>
                      <a:pt x="0" y="18"/>
                      <a:pt x="18" y="0"/>
                      <a:pt x="40" y="0"/>
                    </a:cubicBezTo>
                    <a:cubicBezTo>
                      <a:pt x="76" y="0"/>
                      <a:pt x="76" y="0"/>
                      <a:pt x="76" y="0"/>
                    </a:cubicBezTo>
                    <a:cubicBezTo>
                      <a:pt x="98" y="0"/>
                      <a:pt x="116" y="18"/>
                      <a:pt x="116" y="40"/>
                    </a:cubicBezTo>
                    <a:cubicBezTo>
                      <a:pt x="116" y="53"/>
                      <a:pt x="116" y="53"/>
                      <a:pt x="116" y="53"/>
                    </a:cubicBezTo>
                    <a:cubicBezTo>
                      <a:pt x="114" y="90"/>
                      <a:pt x="67" y="116"/>
                      <a:pt x="60" y="120"/>
                    </a:cubicBezTo>
                    <a:cubicBezTo>
                      <a:pt x="58" y="122"/>
                      <a:pt x="56" y="123"/>
                      <a:pt x="53" y="123"/>
                    </a:cubicBezTo>
                    <a:close/>
                  </a:path>
                </a:pathLst>
              </a:cu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dirty="0"/>
              </a:p>
            </p:txBody>
          </p:sp>
          <p:sp>
            <p:nvSpPr>
              <p:cNvPr id="101" name="Freeform 92">
                <a:extLst>
                  <a:ext uri="{FF2B5EF4-FFF2-40B4-BE49-F238E27FC236}">
                    <a16:creationId xmlns:a16="http://schemas.microsoft.com/office/drawing/2014/main" id="{56DF621B-278D-49AC-8D01-E6305D3E64C1}"/>
                  </a:ext>
                </a:extLst>
              </p:cNvPr>
              <p:cNvSpPr>
                <a:spLocks/>
              </p:cNvSpPr>
              <p:nvPr/>
            </p:nvSpPr>
            <p:spPr bwMode="auto">
              <a:xfrm>
                <a:off x="2155796" y="2916363"/>
                <a:ext cx="147919" cy="8112"/>
              </a:xfrm>
              <a:custGeom>
                <a:avLst/>
                <a:gdLst>
                  <a:gd name="T0" fmla="*/ 0 w 39"/>
                  <a:gd name="T1" fmla="*/ 2 h 2"/>
                  <a:gd name="T2" fmla="*/ 39 w 39"/>
                  <a:gd name="T3" fmla="*/ 0 h 2"/>
                </a:gdLst>
                <a:ahLst/>
                <a:cxnLst>
                  <a:cxn ang="0">
                    <a:pos x="T0" y="T1"/>
                  </a:cxn>
                  <a:cxn ang="0">
                    <a:pos x="T2" y="T3"/>
                  </a:cxn>
                </a:cxnLst>
                <a:rect l="0" t="0" r="r" b="b"/>
                <a:pathLst>
                  <a:path w="39" h="2">
                    <a:moveTo>
                      <a:pt x="0" y="2"/>
                    </a:moveTo>
                    <a:cubicBezTo>
                      <a:pt x="13" y="1"/>
                      <a:pt x="26" y="0"/>
                      <a:pt x="39"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02" name="Freeform 93">
                <a:extLst>
                  <a:ext uri="{FF2B5EF4-FFF2-40B4-BE49-F238E27FC236}">
                    <a16:creationId xmlns:a16="http://schemas.microsoft.com/office/drawing/2014/main" id="{7346C6CC-BE8A-4E03-89E3-AC08C720CA89}"/>
                  </a:ext>
                </a:extLst>
              </p:cNvPr>
              <p:cNvSpPr>
                <a:spLocks/>
              </p:cNvSpPr>
              <p:nvPr/>
            </p:nvSpPr>
            <p:spPr bwMode="auto">
              <a:xfrm>
                <a:off x="2159723" y="2986670"/>
                <a:ext cx="140065" cy="8112"/>
              </a:xfrm>
              <a:custGeom>
                <a:avLst/>
                <a:gdLst>
                  <a:gd name="T0" fmla="*/ 0 w 37"/>
                  <a:gd name="T1" fmla="*/ 2 h 2"/>
                  <a:gd name="T2" fmla="*/ 37 w 37"/>
                  <a:gd name="T3" fmla="*/ 0 h 2"/>
                </a:gdLst>
                <a:ahLst/>
                <a:cxnLst>
                  <a:cxn ang="0">
                    <a:pos x="T0" y="T1"/>
                  </a:cxn>
                  <a:cxn ang="0">
                    <a:pos x="T2" y="T3"/>
                  </a:cxn>
                </a:cxnLst>
                <a:rect l="0" t="0" r="r" b="b"/>
                <a:pathLst>
                  <a:path w="37" h="2">
                    <a:moveTo>
                      <a:pt x="0" y="2"/>
                    </a:moveTo>
                    <a:cubicBezTo>
                      <a:pt x="12" y="1"/>
                      <a:pt x="25" y="0"/>
                      <a:pt x="37"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15" name="Oval 106">
                <a:extLst>
                  <a:ext uri="{FF2B5EF4-FFF2-40B4-BE49-F238E27FC236}">
                    <a16:creationId xmlns:a16="http://schemas.microsoft.com/office/drawing/2014/main" id="{FD270010-6E93-4DF3-8CF3-34746615B84A}"/>
                  </a:ext>
                </a:extLst>
              </p:cNvPr>
              <p:cNvSpPr>
                <a:spLocks noChangeArrowheads="1"/>
              </p:cNvSpPr>
              <p:nvPr/>
            </p:nvSpPr>
            <p:spPr bwMode="auto">
              <a:xfrm>
                <a:off x="1417508" y="4552352"/>
                <a:ext cx="289293" cy="298804"/>
              </a:xfrm>
              <a:prstGeom prst="ellipse">
                <a:avLst/>
              </a:pr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116" name="Freeform 107">
                <a:extLst>
                  <a:ext uri="{FF2B5EF4-FFF2-40B4-BE49-F238E27FC236}">
                    <a16:creationId xmlns:a16="http://schemas.microsoft.com/office/drawing/2014/main" id="{46AED996-6DE9-46DA-BAF4-F5481E6BD561}"/>
                  </a:ext>
                </a:extLst>
              </p:cNvPr>
              <p:cNvSpPr>
                <a:spLocks/>
              </p:cNvSpPr>
              <p:nvPr/>
            </p:nvSpPr>
            <p:spPr bwMode="auto">
              <a:xfrm>
                <a:off x="1513067" y="4611843"/>
                <a:ext cx="98176" cy="86532"/>
              </a:xfrm>
              <a:custGeom>
                <a:avLst/>
                <a:gdLst>
                  <a:gd name="T0" fmla="*/ 0 w 26"/>
                  <a:gd name="T1" fmla="*/ 4 h 22"/>
                  <a:gd name="T2" fmla="*/ 16 w 26"/>
                  <a:gd name="T3" fmla="*/ 1 h 22"/>
                  <a:gd name="T4" fmla="*/ 25 w 26"/>
                  <a:gd name="T5" fmla="*/ 7 h 22"/>
                  <a:gd name="T6" fmla="*/ 24 w 26"/>
                  <a:gd name="T7" fmla="*/ 16 h 22"/>
                  <a:gd name="T8" fmla="*/ 16 w 26"/>
                  <a:gd name="T9" fmla="*/ 21 h 22"/>
                  <a:gd name="T10" fmla="*/ 6 w 26"/>
                  <a:gd name="T11" fmla="*/ 22 h 22"/>
                </a:gdLst>
                <a:ahLst/>
                <a:cxnLst>
                  <a:cxn ang="0">
                    <a:pos x="T0" y="T1"/>
                  </a:cxn>
                  <a:cxn ang="0">
                    <a:pos x="T2" y="T3"/>
                  </a:cxn>
                  <a:cxn ang="0">
                    <a:pos x="T4" y="T5"/>
                  </a:cxn>
                  <a:cxn ang="0">
                    <a:pos x="T6" y="T7"/>
                  </a:cxn>
                  <a:cxn ang="0">
                    <a:pos x="T8" y="T9"/>
                  </a:cxn>
                  <a:cxn ang="0">
                    <a:pos x="T10" y="T11"/>
                  </a:cxn>
                </a:cxnLst>
                <a:rect l="0" t="0" r="r" b="b"/>
                <a:pathLst>
                  <a:path w="26" h="22">
                    <a:moveTo>
                      <a:pt x="0" y="4"/>
                    </a:moveTo>
                    <a:cubicBezTo>
                      <a:pt x="5" y="2"/>
                      <a:pt x="10" y="0"/>
                      <a:pt x="16" y="1"/>
                    </a:cubicBezTo>
                    <a:cubicBezTo>
                      <a:pt x="19" y="2"/>
                      <a:pt x="23" y="3"/>
                      <a:pt x="25" y="7"/>
                    </a:cubicBezTo>
                    <a:cubicBezTo>
                      <a:pt x="26" y="9"/>
                      <a:pt x="26" y="13"/>
                      <a:pt x="24" y="16"/>
                    </a:cubicBezTo>
                    <a:cubicBezTo>
                      <a:pt x="22" y="18"/>
                      <a:pt x="19" y="20"/>
                      <a:pt x="16" y="21"/>
                    </a:cubicBezTo>
                    <a:cubicBezTo>
                      <a:pt x="13" y="22"/>
                      <a:pt x="9" y="22"/>
                      <a:pt x="6" y="22"/>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17" name="Freeform 108">
                <a:extLst>
                  <a:ext uri="{FF2B5EF4-FFF2-40B4-BE49-F238E27FC236}">
                    <a16:creationId xmlns:a16="http://schemas.microsoft.com/office/drawing/2014/main" id="{C66E312A-0073-43A0-A8C6-BF060F799AC6}"/>
                  </a:ext>
                </a:extLst>
              </p:cNvPr>
              <p:cNvSpPr>
                <a:spLocks/>
              </p:cNvSpPr>
              <p:nvPr/>
            </p:nvSpPr>
            <p:spPr bwMode="auto">
              <a:xfrm>
                <a:off x="1520921" y="4694318"/>
                <a:ext cx="128284" cy="98700"/>
              </a:xfrm>
              <a:custGeom>
                <a:avLst/>
                <a:gdLst>
                  <a:gd name="T0" fmla="*/ 6 w 34"/>
                  <a:gd name="T1" fmla="*/ 1 h 25"/>
                  <a:gd name="T2" fmla="*/ 16 w 34"/>
                  <a:gd name="T3" fmla="*/ 1 h 25"/>
                  <a:gd name="T4" fmla="*/ 25 w 34"/>
                  <a:gd name="T5" fmla="*/ 4 h 25"/>
                  <a:gd name="T6" fmla="*/ 17 w 34"/>
                  <a:gd name="T7" fmla="*/ 24 h 25"/>
                  <a:gd name="T8" fmla="*/ 0 w 34"/>
                  <a:gd name="T9" fmla="*/ 16 h 25"/>
                </a:gdLst>
                <a:ahLst/>
                <a:cxnLst>
                  <a:cxn ang="0">
                    <a:pos x="T0" y="T1"/>
                  </a:cxn>
                  <a:cxn ang="0">
                    <a:pos x="T2" y="T3"/>
                  </a:cxn>
                  <a:cxn ang="0">
                    <a:pos x="T4" y="T5"/>
                  </a:cxn>
                  <a:cxn ang="0">
                    <a:pos x="T6" y="T7"/>
                  </a:cxn>
                  <a:cxn ang="0">
                    <a:pos x="T8" y="T9"/>
                  </a:cxn>
                </a:cxnLst>
                <a:rect l="0" t="0" r="r" b="b"/>
                <a:pathLst>
                  <a:path w="34" h="25">
                    <a:moveTo>
                      <a:pt x="6" y="1"/>
                    </a:moveTo>
                    <a:cubicBezTo>
                      <a:pt x="9" y="0"/>
                      <a:pt x="12" y="0"/>
                      <a:pt x="16" y="1"/>
                    </a:cubicBezTo>
                    <a:cubicBezTo>
                      <a:pt x="19" y="1"/>
                      <a:pt x="23" y="2"/>
                      <a:pt x="25" y="4"/>
                    </a:cubicBezTo>
                    <a:cubicBezTo>
                      <a:pt x="34" y="11"/>
                      <a:pt x="25" y="22"/>
                      <a:pt x="17" y="24"/>
                    </a:cubicBezTo>
                    <a:cubicBezTo>
                      <a:pt x="10" y="25"/>
                      <a:pt x="3" y="22"/>
                      <a:pt x="0" y="16"/>
                    </a:cubicBezTo>
                  </a:path>
                </a:pathLst>
              </a:custGeom>
              <a:grpFill/>
              <a:ln w="3175" cap="rnd">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134" name="Oval 125">
                <a:extLst>
                  <a:ext uri="{FF2B5EF4-FFF2-40B4-BE49-F238E27FC236}">
                    <a16:creationId xmlns:a16="http://schemas.microsoft.com/office/drawing/2014/main" id="{30B89F11-1F6F-433B-9423-A622C84222AC}"/>
                  </a:ext>
                </a:extLst>
              </p:cNvPr>
              <p:cNvSpPr>
                <a:spLocks noChangeArrowheads="1"/>
              </p:cNvSpPr>
              <p:nvPr/>
            </p:nvSpPr>
            <p:spPr bwMode="auto">
              <a:xfrm>
                <a:off x="1041819" y="2194365"/>
                <a:ext cx="287985" cy="298804"/>
              </a:xfrm>
              <a:prstGeom prst="ellipse">
                <a:avLst/>
              </a:pr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35" name="Freeform 126">
                <a:extLst>
                  <a:ext uri="{FF2B5EF4-FFF2-40B4-BE49-F238E27FC236}">
                    <a16:creationId xmlns:a16="http://schemas.microsoft.com/office/drawing/2014/main" id="{F58938E6-9FE3-4317-9740-10A5328EC2B7}"/>
                  </a:ext>
                </a:extLst>
              </p:cNvPr>
              <p:cNvSpPr>
                <a:spLocks/>
              </p:cNvSpPr>
              <p:nvPr/>
            </p:nvSpPr>
            <p:spPr bwMode="auto">
              <a:xfrm>
                <a:off x="1136069" y="2295769"/>
                <a:ext cx="95558" cy="129797"/>
              </a:xfrm>
              <a:custGeom>
                <a:avLst/>
                <a:gdLst>
                  <a:gd name="T0" fmla="*/ 0 w 25"/>
                  <a:gd name="T1" fmla="*/ 1 h 33"/>
                  <a:gd name="T2" fmla="*/ 25 w 25"/>
                  <a:gd name="T3" fmla="*/ 0 h 33"/>
                  <a:gd name="T4" fmla="*/ 11 w 25"/>
                  <a:gd name="T5" fmla="*/ 33 h 33"/>
                </a:gdLst>
                <a:ahLst/>
                <a:cxnLst>
                  <a:cxn ang="0">
                    <a:pos x="T0" y="T1"/>
                  </a:cxn>
                  <a:cxn ang="0">
                    <a:pos x="T2" y="T3"/>
                  </a:cxn>
                  <a:cxn ang="0">
                    <a:pos x="T4" y="T5"/>
                  </a:cxn>
                </a:cxnLst>
                <a:rect l="0" t="0" r="r" b="b"/>
                <a:pathLst>
                  <a:path w="25" h="33">
                    <a:moveTo>
                      <a:pt x="0" y="1"/>
                    </a:moveTo>
                    <a:cubicBezTo>
                      <a:pt x="8" y="1"/>
                      <a:pt x="16" y="0"/>
                      <a:pt x="25" y="0"/>
                    </a:cubicBezTo>
                    <a:cubicBezTo>
                      <a:pt x="15" y="7"/>
                      <a:pt x="9" y="20"/>
                      <a:pt x="11" y="33"/>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36" name="Freeform 127">
                <a:extLst>
                  <a:ext uri="{FF2B5EF4-FFF2-40B4-BE49-F238E27FC236}">
                    <a16:creationId xmlns:a16="http://schemas.microsoft.com/office/drawing/2014/main" id="{8DE04D31-615C-4A29-A4DB-2C4C84EA3F3D}"/>
                  </a:ext>
                </a:extLst>
              </p:cNvPr>
              <p:cNvSpPr>
                <a:spLocks/>
              </p:cNvSpPr>
              <p:nvPr/>
            </p:nvSpPr>
            <p:spPr bwMode="auto">
              <a:xfrm>
                <a:off x="1143923" y="2367428"/>
                <a:ext cx="71996" cy="4056"/>
              </a:xfrm>
              <a:custGeom>
                <a:avLst/>
                <a:gdLst>
                  <a:gd name="T0" fmla="*/ 0 w 19"/>
                  <a:gd name="T1" fmla="*/ 1 h 1"/>
                  <a:gd name="T2" fmla="*/ 19 w 19"/>
                  <a:gd name="T3" fmla="*/ 0 h 1"/>
                </a:gdLst>
                <a:ahLst/>
                <a:cxnLst>
                  <a:cxn ang="0">
                    <a:pos x="T0" y="T1"/>
                  </a:cxn>
                  <a:cxn ang="0">
                    <a:pos x="T2" y="T3"/>
                  </a:cxn>
                </a:cxnLst>
                <a:rect l="0" t="0" r="r" b="b"/>
                <a:pathLst>
                  <a:path w="19" h="1">
                    <a:moveTo>
                      <a:pt x="0" y="1"/>
                    </a:moveTo>
                    <a:cubicBezTo>
                      <a:pt x="7" y="1"/>
                      <a:pt x="13" y="0"/>
                      <a:pt x="19"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40" name="Freeform 131">
                <a:extLst>
                  <a:ext uri="{FF2B5EF4-FFF2-40B4-BE49-F238E27FC236}">
                    <a16:creationId xmlns:a16="http://schemas.microsoft.com/office/drawing/2014/main" id="{A3B4955C-27D9-42B2-9DC7-E6A1CE74CDBA}"/>
                  </a:ext>
                </a:extLst>
              </p:cNvPr>
              <p:cNvSpPr>
                <a:spLocks/>
              </p:cNvSpPr>
              <p:nvPr/>
            </p:nvSpPr>
            <p:spPr bwMode="auto">
              <a:xfrm>
                <a:off x="1444998" y="1759003"/>
                <a:ext cx="483028" cy="494853"/>
              </a:xfrm>
              <a:custGeom>
                <a:avLst/>
                <a:gdLst>
                  <a:gd name="T0" fmla="*/ 126 w 127"/>
                  <a:gd name="T1" fmla="*/ 63 h 126"/>
                  <a:gd name="T2" fmla="*/ 63 w 127"/>
                  <a:gd name="T3" fmla="*/ 1 h 126"/>
                  <a:gd name="T4" fmla="*/ 1 w 127"/>
                  <a:gd name="T5" fmla="*/ 64 h 126"/>
                  <a:gd name="T6" fmla="*/ 65 w 127"/>
                  <a:gd name="T7" fmla="*/ 126 h 126"/>
                  <a:gd name="T8" fmla="*/ 65 w 127"/>
                  <a:gd name="T9" fmla="*/ 126 h 126"/>
                  <a:gd name="T10" fmla="*/ 65 w 127"/>
                  <a:gd name="T11" fmla="*/ 126 h 126"/>
                  <a:gd name="T12" fmla="*/ 65 w 127"/>
                  <a:gd name="T13" fmla="*/ 126 h 126"/>
                  <a:gd name="T14" fmla="*/ 126 w 127"/>
                  <a:gd name="T15" fmla="*/ 63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6">
                    <a:moveTo>
                      <a:pt x="126" y="63"/>
                    </a:moveTo>
                    <a:cubicBezTo>
                      <a:pt x="126" y="28"/>
                      <a:pt x="98" y="1"/>
                      <a:pt x="63" y="1"/>
                    </a:cubicBezTo>
                    <a:cubicBezTo>
                      <a:pt x="63" y="1"/>
                      <a:pt x="3" y="0"/>
                      <a:pt x="1" y="64"/>
                    </a:cubicBezTo>
                    <a:cubicBezTo>
                      <a:pt x="0" y="99"/>
                      <a:pt x="30" y="126"/>
                      <a:pt x="65" y="126"/>
                    </a:cubicBezTo>
                    <a:cubicBezTo>
                      <a:pt x="65" y="126"/>
                      <a:pt x="65" y="126"/>
                      <a:pt x="65" y="126"/>
                    </a:cubicBezTo>
                    <a:cubicBezTo>
                      <a:pt x="65" y="126"/>
                      <a:pt x="65" y="126"/>
                      <a:pt x="65" y="126"/>
                    </a:cubicBezTo>
                    <a:cubicBezTo>
                      <a:pt x="65" y="126"/>
                      <a:pt x="65" y="126"/>
                      <a:pt x="65" y="126"/>
                    </a:cubicBezTo>
                    <a:cubicBezTo>
                      <a:pt x="99" y="126"/>
                      <a:pt x="127" y="97"/>
                      <a:pt x="126" y="63"/>
                    </a:cubicBezTo>
                    <a:close/>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dirty="0"/>
              </a:p>
            </p:txBody>
          </p:sp>
          <p:sp>
            <p:nvSpPr>
              <p:cNvPr id="141" name="Freeform 132">
                <a:extLst>
                  <a:ext uri="{FF2B5EF4-FFF2-40B4-BE49-F238E27FC236}">
                    <a16:creationId xmlns:a16="http://schemas.microsoft.com/office/drawing/2014/main" id="{6FA63EBC-D01F-4E25-8ED9-2011E88648AF}"/>
                  </a:ext>
                </a:extLst>
              </p:cNvPr>
              <p:cNvSpPr>
                <a:spLocks/>
              </p:cNvSpPr>
              <p:nvPr/>
            </p:nvSpPr>
            <p:spPr bwMode="auto">
              <a:xfrm>
                <a:off x="1600771" y="1771171"/>
                <a:ext cx="178027" cy="482684"/>
              </a:xfrm>
              <a:custGeom>
                <a:avLst/>
                <a:gdLst>
                  <a:gd name="T0" fmla="*/ 47 w 47"/>
                  <a:gd name="T1" fmla="*/ 60 h 123"/>
                  <a:gd name="T2" fmla="*/ 24 w 47"/>
                  <a:gd name="T3" fmla="*/ 123 h 123"/>
                  <a:gd name="T4" fmla="*/ 0 w 47"/>
                  <a:gd name="T5" fmla="*/ 59 h 123"/>
                  <a:gd name="T6" fmla="*/ 24 w 47"/>
                  <a:gd name="T7" fmla="*/ 0 h 123"/>
                  <a:gd name="T8" fmla="*/ 47 w 47"/>
                  <a:gd name="T9" fmla="*/ 60 h 123"/>
                </a:gdLst>
                <a:ahLst/>
                <a:cxnLst>
                  <a:cxn ang="0">
                    <a:pos x="T0" y="T1"/>
                  </a:cxn>
                  <a:cxn ang="0">
                    <a:pos x="T2" y="T3"/>
                  </a:cxn>
                  <a:cxn ang="0">
                    <a:pos x="T4" y="T5"/>
                  </a:cxn>
                  <a:cxn ang="0">
                    <a:pos x="T6" y="T7"/>
                  </a:cxn>
                  <a:cxn ang="0">
                    <a:pos x="T8" y="T9"/>
                  </a:cxn>
                </a:cxnLst>
                <a:rect l="0" t="0" r="r" b="b"/>
                <a:pathLst>
                  <a:path w="47" h="123">
                    <a:moveTo>
                      <a:pt x="47" y="60"/>
                    </a:moveTo>
                    <a:cubicBezTo>
                      <a:pt x="47" y="95"/>
                      <a:pt x="40" y="123"/>
                      <a:pt x="24" y="123"/>
                    </a:cubicBezTo>
                    <a:cubicBezTo>
                      <a:pt x="8" y="123"/>
                      <a:pt x="0" y="94"/>
                      <a:pt x="0" y="59"/>
                    </a:cubicBezTo>
                    <a:cubicBezTo>
                      <a:pt x="0" y="25"/>
                      <a:pt x="8" y="0"/>
                      <a:pt x="24" y="0"/>
                    </a:cubicBezTo>
                    <a:cubicBezTo>
                      <a:pt x="41" y="0"/>
                      <a:pt x="47" y="25"/>
                      <a:pt x="47" y="60"/>
                    </a:cubicBezTo>
                    <a:close/>
                  </a:path>
                </a:pathLst>
              </a:cu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146" name="Freeform 137">
                <a:extLst>
                  <a:ext uri="{FF2B5EF4-FFF2-40B4-BE49-F238E27FC236}">
                    <a16:creationId xmlns:a16="http://schemas.microsoft.com/office/drawing/2014/main" id="{5103A9AE-4EA7-4D35-95AA-6EF95A85F2A5}"/>
                  </a:ext>
                </a:extLst>
              </p:cNvPr>
              <p:cNvSpPr>
                <a:spLocks/>
              </p:cNvSpPr>
              <p:nvPr/>
            </p:nvSpPr>
            <p:spPr bwMode="auto">
              <a:xfrm>
                <a:off x="1455470" y="2590517"/>
                <a:ext cx="0" cy="90587"/>
              </a:xfrm>
              <a:custGeom>
                <a:avLst/>
                <a:gdLst>
                  <a:gd name="T0" fmla="*/ 0 h 23"/>
                  <a:gd name="T1" fmla="*/ 22 h 23"/>
                  <a:gd name="T2" fmla="*/ 23 h 23"/>
                </a:gdLst>
                <a:ahLst/>
                <a:cxnLst>
                  <a:cxn ang="0">
                    <a:pos x="0" y="T0"/>
                  </a:cxn>
                  <a:cxn ang="0">
                    <a:pos x="0" y="T1"/>
                  </a:cxn>
                  <a:cxn ang="0">
                    <a:pos x="0" y="T2"/>
                  </a:cxn>
                </a:cxnLst>
                <a:rect l="0" t="0" r="r" b="b"/>
                <a:pathLst>
                  <a:path h="23">
                    <a:moveTo>
                      <a:pt x="0" y="0"/>
                    </a:moveTo>
                    <a:cubicBezTo>
                      <a:pt x="0" y="7"/>
                      <a:pt x="0" y="14"/>
                      <a:pt x="0" y="22"/>
                    </a:cubicBezTo>
                    <a:cubicBezTo>
                      <a:pt x="0" y="23"/>
                      <a:pt x="0" y="23"/>
                      <a:pt x="0" y="23"/>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82" name="Freeform 176">
                <a:extLst>
                  <a:ext uri="{FF2B5EF4-FFF2-40B4-BE49-F238E27FC236}">
                    <a16:creationId xmlns:a16="http://schemas.microsoft.com/office/drawing/2014/main" id="{E32B55E1-F247-441B-8C31-69AB057A0911}"/>
                  </a:ext>
                </a:extLst>
              </p:cNvPr>
              <p:cNvSpPr>
                <a:spLocks/>
              </p:cNvSpPr>
              <p:nvPr/>
            </p:nvSpPr>
            <p:spPr bwMode="auto">
              <a:xfrm>
                <a:off x="2870521" y="3623489"/>
                <a:ext cx="3927" cy="144670"/>
              </a:xfrm>
              <a:custGeom>
                <a:avLst/>
                <a:gdLst>
                  <a:gd name="T0" fmla="*/ 0 w 1"/>
                  <a:gd name="T1" fmla="*/ 0 h 37"/>
                  <a:gd name="T2" fmla="*/ 1 w 1"/>
                  <a:gd name="T3" fmla="*/ 37 h 37"/>
                </a:gdLst>
                <a:ahLst/>
                <a:cxnLst>
                  <a:cxn ang="0">
                    <a:pos x="T0" y="T1"/>
                  </a:cxn>
                  <a:cxn ang="0">
                    <a:pos x="T2" y="T3"/>
                  </a:cxn>
                </a:cxnLst>
                <a:rect l="0" t="0" r="r" b="b"/>
                <a:pathLst>
                  <a:path w="1" h="37">
                    <a:moveTo>
                      <a:pt x="0" y="0"/>
                    </a:moveTo>
                    <a:cubicBezTo>
                      <a:pt x="0" y="33"/>
                      <a:pt x="1" y="37"/>
                      <a:pt x="1" y="37"/>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83" name="Freeform 177">
                <a:extLst>
                  <a:ext uri="{FF2B5EF4-FFF2-40B4-BE49-F238E27FC236}">
                    <a16:creationId xmlns:a16="http://schemas.microsoft.com/office/drawing/2014/main" id="{E6CE45D3-997A-4462-9BB8-A344EFBEAF1C}"/>
                  </a:ext>
                </a:extLst>
              </p:cNvPr>
              <p:cNvSpPr>
                <a:spLocks/>
              </p:cNvSpPr>
              <p:nvPr/>
            </p:nvSpPr>
            <p:spPr bwMode="auto">
              <a:xfrm>
                <a:off x="2608717" y="3528845"/>
                <a:ext cx="52361" cy="82475"/>
              </a:xfrm>
              <a:custGeom>
                <a:avLst/>
                <a:gdLst>
                  <a:gd name="T0" fmla="*/ 14 w 14"/>
                  <a:gd name="T1" fmla="*/ 0 h 21"/>
                  <a:gd name="T2" fmla="*/ 0 w 14"/>
                  <a:gd name="T3" fmla="*/ 21 h 21"/>
                </a:gdLst>
                <a:ahLst/>
                <a:cxnLst>
                  <a:cxn ang="0">
                    <a:pos x="T0" y="T1"/>
                  </a:cxn>
                  <a:cxn ang="0">
                    <a:pos x="T2" y="T3"/>
                  </a:cxn>
                </a:cxnLst>
                <a:rect l="0" t="0" r="r" b="b"/>
                <a:pathLst>
                  <a:path w="14" h="21">
                    <a:moveTo>
                      <a:pt x="14" y="0"/>
                    </a:moveTo>
                    <a:cubicBezTo>
                      <a:pt x="9" y="7"/>
                      <a:pt x="5" y="14"/>
                      <a:pt x="0" y="2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84" name="Freeform 178">
                <a:extLst>
                  <a:ext uri="{FF2B5EF4-FFF2-40B4-BE49-F238E27FC236}">
                    <a16:creationId xmlns:a16="http://schemas.microsoft.com/office/drawing/2014/main" id="{B55DBAFD-3908-441F-B41E-BF178202E3A1}"/>
                  </a:ext>
                </a:extLst>
              </p:cNvPr>
              <p:cNvSpPr>
                <a:spLocks/>
              </p:cNvSpPr>
              <p:nvPr/>
            </p:nvSpPr>
            <p:spPr bwMode="auto">
              <a:xfrm>
                <a:off x="3064256" y="3524789"/>
                <a:ext cx="53669" cy="82475"/>
              </a:xfrm>
              <a:custGeom>
                <a:avLst/>
                <a:gdLst>
                  <a:gd name="T0" fmla="*/ 0 w 14"/>
                  <a:gd name="T1" fmla="*/ 0 h 21"/>
                  <a:gd name="T2" fmla="*/ 14 w 14"/>
                  <a:gd name="T3" fmla="*/ 21 h 21"/>
                </a:gdLst>
                <a:ahLst/>
                <a:cxnLst>
                  <a:cxn ang="0">
                    <a:pos x="T0" y="T1"/>
                  </a:cxn>
                  <a:cxn ang="0">
                    <a:pos x="T2" y="T3"/>
                  </a:cxn>
                </a:cxnLst>
                <a:rect l="0" t="0" r="r" b="b"/>
                <a:pathLst>
                  <a:path w="14" h="21">
                    <a:moveTo>
                      <a:pt x="0" y="0"/>
                    </a:moveTo>
                    <a:cubicBezTo>
                      <a:pt x="5" y="7"/>
                      <a:pt x="9" y="14"/>
                      <a:pt x="14" y="2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85" name="Freeform 179">
                <a:extLst>
                  <a:ext uri="{FF2B5EF4-FFF2-40B4-BE49-F238E27FC236}">
                    <a16:creationId xmlns:a16="http://schemas.microsoft.com/office/drawing/2014/main" id="{7E1FDA3D-D678-4572-BB5D-D83F676FD5D9}"/>
                  </a:ext>
                </a:extLst>
              </p:cNvPr>
              <p:cNvSpPr>
                <a:spLocks/>
              </p:cNvSpPr>
              <p:nvPr/>
            </p:nvSpPr>
            <p:spPr bwMode="auto">
              <a:xfrm>
                <a:off x="2870521" y="2869041"/>
                <a:ext cx="3927" cy="146022"/>
              </a:xfrm>
              <a:custGeom>
                <a:avLst/>
                <a:gdLst>
                  <a:gd name="T0" fmla="*/ 0 w 1"/>
                  <a:gd name="T1" fmla="*/ 37 h 37"/>
                  <a:gd name="T2" fmla="*/ 1 w 1"/>
                  <a:gd name="T3" fmla="*/ 0 h 37"/>
                </a:gdLst>
                <a:ahLst/>
                <a:cxnLst>
                  <a:cxn ang="0">
                    <a:pos x="T0" y="T1"/>
                  </a:cxn>
                  <a:cxn ang="0">
                    <a:pos x="T2" y="T3"/>
                  </a:cxn>
                </a:cxnLst>
                <a:rect l="0" t="0" r="r" b="b"/>
                <a:pathLst>
                  <a:path w="1" h="37">
                    <a:moveTo>
                      <a:pt x="0" y="37"/>
                    </a:moveTo>
                    <a:cubicBezTo>
                      <a:pt x="0" y="25"/>
                      <a:pt x="0" y="12"/>
                      <a:pt x="1"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86" name="Freeform 180">
                <a:extLst>
                  <a:ext uri="{FF2B5EF4-FFF2-40B4-BE49-F238E27FC236}">
                    <a16:creationId xmlns:a16="http://schemas.microsoft.com/office/drawing/2014/main" id="{85BADB70-D239-4B71-ABB7-6480129ECFBB}"/>
                  </a:ext>
                </a:extLst>
              </p:cNvPr>
              <p:cNvSpPr>
                <a:spLocks/>
              </p:cNvSpPr>
              <p:nvPr/>
            </p:nvSpPr>
            <p:spPr bwMode="auto">
              <a:xfrm>
                <a:off x="2578610" y="2951517"/>
                <a:ext cx="52361" cy="82475"/>
              </a:xfrm>
              <a:custGeom>
                <a:avLst/>
                <a:gdLst>
                  <a:gd name="T0" fmla="*/ 14 w 14"/>
                  <a:gd name="T1" fmla="*/ 21 h 21"/>
                  <a:gd name="T2" fmla="*/ 0 w 14"/>
                  <a:gd name="T3" fmla="*/ 0 h 21"/>
                </a:gdLst>
                <a:ahLst/>
                <a:cxnLst>
                  <a:cxn ang="0">
                    <a:pos x="T0" y="T1"/>
                  </a:cxn>
                  <a:cxn ang="0">
                    <a:pos x="T2" y="T3"/>
                  </a:cxn>
                </a:cxnLst>
                <a:rect l="0" t="0" r="r" b="b"/>
                <a:pathLst>
                  <a:path w="14" h="21">
                    <a:moveTo>
                      <a:pt x="14" y="21"/>
                    </a:moveTo>
                    <a:cubicBezTo>
                      <a:pt x="9" y="14"/>
                      <a:pt x="5" y="7"/>
                      <a:pt x="0"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87" name="Freeform 181">
                <a:extLst>
                  <a:ext uri="{FF2B5EF4-FFF2-40B4-BE49-F238E27FC236}">
                    <a16:creationId xmlns:a16="http://schemas.microsoft.com/office/drawing/2014/main" id="{2FB6DAE2-1858-4905-AD5E-8ADC113800A3}"/>
                  </a:ext>
                </a:extLst>
              </p:cNvPr>
              <p:cNvSpPr>
                <a:spLocks/>
              </p:cNvSpPr>
              <p:nvPr/>
            </p:nvSpPr>
            <p:spPr bwMode="auto">
              <a:xfrm>
                <a:off x="3095673" y="2951517"/>
                <a:ext cx="52361" cy="82475"/>
              </a:xfrm>
              <a:custGeom>
                <a:avLst/>
                <a:gdLst>
                  <a:gd name="T0" fmla="*/ 0 w 14"/>
                  <a:gd name="T1" fmla="*/ 21 h 21"/>
                  <a:gd name="T2" fmla="*/ 14 w 14"/>
                  <a:gd name="T3" fmla="*/ 0 h 21"/>
                </a:gdLst>
                <a:ahLst/>
                <a:cxnLst>
                  <a:cxn ang="0">
                    <a:pos x="T0" y="T1"/>
                  </a:cxn>
                  <a:cxn ang="0">
                    <a:pos x="T2" y="T3"/>
                  </a:cxn>
                </a:cxnLst>
                <a:rect l="0" t="0" r="r" b="b"/>
                <a:pathLst>
                  <a:path w="14" h="21">
                    <a:moveTo>
                      <a:pt x="0" y="21"/>
                    </a:moveTo>
                    <a:cubicBezTo>
                      <a:pt x="5" y="14"/>
                      <a:pt x="9" y="7"/>
                      <a:pt x="14"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88" name="Freeform 182">
                <a:extLst>
                  <a:ext uri="{FF2B5EF4-FFF2-40B4-BE49-F238E27FC236}">
                    <a16:creationId xmlns:a16="http://schemas.microsoft.com/office/drawing/2014/main" id="{B93EDE3D-7D39-4756-A333-24D8C2CA3DC6}"/>
                  </a:ext>
                </a:extLst>
              </p:cNvPr>
              <p:cNvSpPr>
                <a:spLocks/>
              </p:cNvSpPr>
              <p:nvPr/>
            </p:nvSpPr>
            <p:spPr bwMode="auto">
              <a:xfrm>
                <a:off x="2421527" y="3312516"/>
                <a:ext cx="103412" cy="4056"/>
              </a:xfrm>
              <a:custGeom>
                <a:avLst/>
                <a:gdLst>
                  <a:gd name="T0" fmla="*/ 27 w 27"/>
                  <a:gd name="T1" fmla="*/ 0 h 1"/>
                  <a:gd name="T2" fmla="*/ 0 w 27"/>
                  <a:gd name="T3" fmla="*/ 1 h 1"/>
                </a:gdLst>
                <a:ahLst/>
                <a:cxnLst>
                  <a:cxn ang="0">
                    <a:pos x="T0" y="T1"/>
                  </a:cxn>
                  <a:cxn ang="0">
                    <a:pos x="T2" y="T3"/>
                  </a:cxn>
                </a:cxnLst>
                <a:rect l="0" t="0" r="r" b="b"/>
                <a:pathLst>
                  <a:path w="27" h="1">
                    <a:moveTo>
                      <a:pt x="27" y="0"/>
                    </a:moveTo>
                    <a:cubicBezTo>
                      <a:pt x="16" y="0"/>
                      <a:pt x="10" y="0"/>
                      <a:pt x="0" y="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89" name="Freeform 183">
                <a:extLst>
                  <a:ext uri="{FF2B5EF4-FFF2-40B4-BE49-F238E27FC236}">
                    <a16:creationId xmlns:a16="http://schemas.microsoft.com/office/drawing/2014/main" id="{EE29FA38-762E-46CF-BD3A-9F2E8577E60E}"/>
                  </a:ext>
                </a:extLst>
              </p:cNvPr>
              <p:cNvSpPr>
                <a:spLocks/>
              </p:cNvSpPr>
              <p:nvPr/>
            </p:nvSpPr>
            <p:spPr bwMode="auto">
              <a:xfrm>
                <a:off x="3185995" y="3312516"/>
                <a:ext cx="121739" cy="4056"/>
              </a:xfrm>
              <a:custGeom>
                <a:avLst/>
                <a:gdLst>
                  <a:gd name="T0" fmla="*/ 32 w 32"/>
                  <a:gd name="T1" fmla="*/ 0 h 1"/>
                  <a:gd name="T2" fmla="*/ 0 w 32"/>
                  <a:gd name="T3" fmla="*/ 1 h 1"/>
                </a:gdLst>
                <a:ahLst/>
                <a:cxnLst>
                  <a:cxn ang="0">
                    <a:pos x="T0" y="T1"/>
                  </a:cxn>
                  <a:cxn ang="0">
                    <a:pos x="T2" y="T3"/>
                  </a:cxn>
                </a:cxnLst>
                <a:rect l="0" t="0" r="r" b="b"/>
                <a:pathLst>
                  <a:path w="32" h="1">
                    <a:moveTo>
                      <a:pt x="32" y="0"/>
                    </a:moveTo>
                    <a:cubicBezTo>
                      <a:pt x="21" y="0"/>
                      <a:pt x="11" y="0"/>
                      <a:pt x="0" y="1"/>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91" name="Freeform 185">
                <a:extLst>
                  <a:ext uri="{FF2B5EF4-FFF2-40B4-BE49-F238E27FC236}">
                    <a16:creationId xmlns:a16="http://schemas.microsoft.com/office/drawing/2014/main" id="{428CDCDF-C141-40F1-84DF-94097E2512BE}"/>
                  </a:ext>
                </a:extLst>
              </p:cNvPr>
              <p:cNvSpPr>
                <a:spLocks/>
              </p:cNvSpPr>
              <p:nvPr/>
            </p:nvSpPr>
            <p:spPr bwMode="auto">
              <a:xfrm>
                <a:off x="2608717" y="3171902"/>
                <a:ext cx="60215" cy="47322"/>
              </a:xfrm>
              <a:custGeom>
                <a:avLst/>
                <a:gdLst>
                  <a:gd name="T0" fmla="*/ 0 w 16"/>
                  <a:gd name="T1" fmla="*/ 12 h 12"/>
                  <a:gd name="T2" fmla="*/ 16 w 16"/>
                  <a:gd name="T3" fmla="*/ 0 h 12"/>
                </a:gdLst>
                <a:ahLst/>
                <a:cxnLst>
                  <a:cxn ang="0">
                    <a:pos x="T0" y="T1"/>
                  </a:cxn>
                  <a:cxn ang="0">
                    <a:pos x="T2" y="T3"/>
                  </a:cxn>
                </a:cxnLst>
                <a:rect l="0" t="0" r="r" b="b"/>
                <a:pathLst>
                  <a:path w="16" h="12">
                    <a:moveTo>
                      <a:pt x="0" y="12"/>
                    </a:moveTo>
                    <a:cubicBezTo>
                      <a:pt x="4" y="8"/>
                      <a:pt x="10" y="4"/>
                      <a:pt x="16"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92" name="Freeform 186">
                <a:extLst>
                  <a:ext uri="{FF2B5EF4-FFF2-40B4-BE49-F238E27FC236}">
                    <a16:creationId xmlns:a16="http://schemas.microsoft.com/office/drawing/2014/main" id="{0F689A5B-F2DE-47C5-89D3-CD901504DD95}"/>
                  </a:ext>
                </a:extLst>
              </p:cNvPr>
              <p:cNvSpPr>
                <a:spLocks/>
              </p:cNvSpPr>
              <p:nvPr/>
            </p:nvSpPr>
            <p:spPr bwMode="auto">
              <a:xfrm>
                <a:off x="2616571" y="3242209"/>
                <a:ext cx="71996" cy="55434"/>
              </a:xfrm>
              <a:custGeom>
                <a:avLst/>
                <a:gdLst>
                  <a:gd name="T0" fmla="*/ 0 w 19"/>
                  <a:gd name="T1" fmla="*/ 14 h 14"/>
                  <a:gd name="T2" fmla="*/ 19 w 19"/>
                  <a:gd name="T3" fmla="*/ 0 h 14"/>
                </a:gdLst>
                <a:ahLst/>
                <a:cxnLst>
                  <a:cxn ang="0">
                    <a:pos x="T0" y="T1"/>
                  </a:cxn>
                  <a:cxn ang="0">
                    <a:pos x="T2" y="T3"/>
                  </a:cxn>
                </a:cxnLst>
                <a:rect l="0" t="0" r="r" b="b"/>
                <a:pathLst>
                  <a:path w="19" h="14">
                    <a:moveTo>
                      <a:pt x="0" y="14"/>
                    </a:moveTo>
                    <a:cubicBezTo>
                      <a:pt x="6" y="9"/>
                      <a:pt x="13" y="5"/>
                      <a:pt x="19"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93" name="Freeform 187">
                <a:extLst>
                  <a:ext uri="{FF2B5EF4-FFF2-40B4-BE49-F238E27FC236}">
                    <a16:creationId xmlns:a16="http://schemas.microsoft.com/office/drawing/2014/main" id="{92CD5BAF-FB72-4379-A4E2-D0D76F2E4BDB}"/>
                  </a:ext>
                </a:extLst>
              </p:cNvPr>
              <p:cNvSpPr>
                <a:spLocks/>
              </p:cNvSpPr>
              <p:nvPr/>
            </p:nvSpPr>
            <p:spPr bwMode="auto">
              <a:xfrm>
                <a:off x="2658460" y="3312516"/>
                <a:ext cx="64142" cy="51378"/>
              </a:xfrm>
              <a:custGeom>
                <a:avLst/>
                <a:gdLst>
                  <a:gd name="T0" fmla="*/ 0 w 17"/>
                  <a:gd name="T1" fmla="*/ 13 h 13"/>
                  <a:gd name="T2" fmla="*/ 17 w 17"/>
                  <a:gd name="T3" fmla="*/ 0 h 13"/>
                </a:gdLst>
                <a:ahLst/>
                <a:cxnLst>
                  <a:cxn ang="0">
                    <a:pos x="T0" y="T1"/>
                  </a:cxn>
                  <a:cxn ang="0">
                    <a:pos x="T2" y="T3"/>
                  </a:cxn>
                </a:cxnLst>
                <a:rect l="0" t="0" r="r" b="b"/>
                <a:pathLst>
                  <a:path w="17" h="13">
                    <a:moveTo>
                      <a:pt x="0" y="13"/>
                    </a:moveTo>
                    <a:cubicBezTo>
                      <a:pt x="4" y="10"/>
                      <a:pt x="13" y="3"/>
                      <a:pt x="17"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94" name="Freeform 188">
                <a:extLst>
                  <a:ext uri="{FF2B5EF4-FFF2-40B4-BE49-F238E27FC236}">
                    <a16:creationId xmlns:a16="http://schemas.microsoft.com/office/drawing/2014/main" id="{FD9FFD67-0225-43EF-B3E5-EB0EAFCB3593}"/>
                  </a:ext>
                </a:extLst>
              </p:cNvPr>
              <p:cNvSpPr>
                <a:spLocks/>
              </p:cNvSpPr>
              <p:nvPr/>
            </p:nvSpPr>
            <p:spPr bwMode="auto">
              <a:xfrm>
                <a:off x="2699040" y="3372006"/>
                <a:ext cx="57597" cy="43266"/>
              </a:xfrm>
              <a:custGeom>
                <a:avLst/>
                <a:gdLst>
                  <a:gd name="T0" fmla="*/ 0 w 15"/>
                  <a:gd name="T1" fmla="*/ 11 h 11"/>
                  <a:gd name="T2" fmla="*/ 15 w 15"/>
                  <a:gd name="T3" fmla="*/ 0 h 11"/>
                </a:gdLst>
                <a:ahLst/>
                <a:cxnLst>
                  <a:cxn ang="0">
                    <a:pos x="T0" y="T1"/>
                  </a:cxn>
                  <a:cxn ang="0">
                    <a:pos x="T2" y="T3"/>
                  </a:cxn>
                </a:cxnLst>
                <a:rect l="0" t="0" r="r" b="b"/>
                <a:pathLst>
                  <a:path w="15" h="11">
                    <a:moveTo>
                      <a:pt x="0" y="11"/>
                    </a:moveTo>
                    <a:cubicBezTo>
                      <a:pt x="3" y="8"/>
                      <a:pt x="12" y="2"/>
                      <a:pt x="15"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95" name="Freeform 189">
                <a:extLst>
                  <a:ext uri="{FF2B5EF4-FFF2-40B4-BE49-F238E27FC236}">
                    <a16:creationId xmlns:a16="http://schemas.microsoft.com/office/drawing/2014/main" id="{97B0699A-720E-482C-BCA1-57C1B197BAB0}"/>
                  </a:ext>
                </a:extLst>
              </p:cNvPr>
              <p:cNvSpPr>
                <a:spLocks/>
              </p:cNvSpPr>
              <p:nvPr/>
            </p:nvSpPr>
            <p:spPr bwMode="auto">
              <a:xfrm>
                <a:off x="2756637" y="3430145"/>
                <a:ext cx="49743" cy="35153"/>
              </a:xfrm>
              <a:custGeom>
                <a:avLst/>
                <a:gdLst>
                  <a:gd name="T0" fmla="*/ 0 w 13"/>
                  <a:gd name="T1" fmla="*/ 9 h 9"/>
                  <a:gd name="T2" fmla="*/ 13 w 13"/>
                  <a:gd name="T3" fmla="*/ 0 h 9"/>
                </a:gdLst>
                <a:ahLst/>
                <a:cxnLst>
                  <a:cxn ang="0">
                    <a:pos x="T0" y="T1"/>
                  </a:cxn>
                  <a:cxn ang="0">
                    <a:pos x="T2" y="T3"/>
                  </a:cxn>
                </a:cxnLst>
                <a:rect l="0" t="0" r="r" b="b"/>
                <a:pathLst>
                  <a:path w="13" h="9">
                    <a:moveTo>
                      <a:pt x="0" y="9"/>
                    </a:moveTo>
                    <a:cubicBezTo>
                      <a:pt x="5" y="5"/>
                      <a:pt x="8" y="3"/>
                      <a:pt x="13"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96" name="Freeform 190">
                <a:extLst>
                  <a:ext uri="{FF2B5EF4-FFF2-40B4-BE49-F238E27FC236}">
                    <a16:creationId xmlns:a16="http://schemas.microsoft.com/office/drawing/2014/main" id="{AD424B7E-0BFD-4388-B5FA-7A0D33A9A9D9}"/>
                  </a:ext>
                </a:extLst>
              </p:cNvPr>
              <p:cNvSpPr>
                <a:spLocks/>
              </p:cNvSpPr>
              <p:nvPr/>
            </p:nvSpPr>
            <p:spPr bwMode="auto">
              <a:xfrm>
                <a:off x="2828633" y="3485579"/>
                <a:ext cx="37961" cy="27041"/>
              </a:xfrm>
              <a:custGeom>
                <a:avLst/>
                <a:gdLst>
                  <a:gd name="T0" fmla="*/ 0 w 10"/>
                  <a:gd name="T1" fmla="*/ 7 h 7"/>
                  <a:gd name="T2" fmla="*/ 10 w 10"/>
                  <a:gd name="T3" fmla="*/ 0 h 7"/>
                </a:gdLst>
                <a:ahLst/>
                <a:cxnLst>
                  <a:cxn ang="0">
                    <a:pos x="T0" y="T1"/>
                  </a:cxn>
                  <a:cxn ang="0">
                    <a:pos x="T2" y="T3"/>
                  </a:cxn>
                </a:cxnLst>
                <a:rect l="0" t="0" r="r" b="b"/>
                <a:pathLst>
                  <a:path w="10" h="7">
                    <a:moveTo>
                      <a:pt x="0" y="7"/>
                    </a:moveTo>
                    <a:cubicBezTo>
                      <a:pt x="4" y="4"/>
                      <a:pt x="6" y="3"/>
                      <a:pt x="10"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97" name="Freeform 191">
                <a:extLst>
                  <a:ext uri="{FF2B5EF4-FFF2-40B4-BE49-F238E27FC236}">
                    <a16:creationId xmlns:a16="http://schemas.microsoft.com/office/drawing/2014/main" id="{4758EA0A-8472-4222-AEC8-AE47B651BA8E}"/>
                  </a:ext>
                </a:extLst>
              </p:cNvPr>
              <p:cNvSpPr>
                <a:spLocks/>
              </p:cNvSpPr>
              <p:nvPr/>
            </p:nvSpPr>
            <p:spPr bwMode="auto">
              <a:xfrm>
                <a:off x="2954299" y="3116468"/>
                <a:ext cx="113884" cy="133853"/>
              </a:xfrm>
              <a:custGeom>
                <a:avLst/>
                <a:gdLst>
                  <a:gd name="T0" fmla="*/ 9 w 30"/>
                  <a:gd name="T1" fmla="*/ 14 h 34"/>
                  <a:gd name="T2" fmla="*/ 17 w 30"/>
                  <a:gd name="T3" fmla="*/ 24 h 34"/>
                  <a:gd name="T4" fmla="*/ 20 w 30"/>
                  <a:gd name="T5" fmla="*/ 31 h 34"/>
                  <a:gd name="T6" fmla="*/ 25 w 30"/>
                  <a:gd name="T7" fmla="*/ 33 h 34"/>
                  <a:gd name="T8" fmla="*/ 30 w 30"/>
                  <a:gd name="T9" fmla="*/ 26 h 34"/>
                  <a:gd name="T10" fmla="*/ 24 w 30"/>
                  <a:gd name="T11" fmla="*/ 9 h 34"/>
                  <a:gd name="T12" fmla="*/ 8 w 30"/>
                  <a:gd name="T13" fmla="*/ 1 h 34"/>
                  <a:gd name="T14" fmla="*/ 9 w 30"/>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4">
                    <a:moveTo>
                      <a:pt x="9" y="14"/>
                    </a:moveTo>
                    <a:cubicBezTo>
                      <a:pt x="13" y="16"/>
                      <a:pt x="16" y="20"/>
                      <a:pt x="17" y="24"/>
                    </a:cubicBezTo>
                    <a:cubicBezTo>
                      <a:pt x="18" y="26"/>
                      <a:pt x="19" y="29"/>
                      <a:pt x="20" y="31"/>
                    </a:cubicBezTo>
                    <a:cubicBezTo>
                      <a:pt x="21" y="32"/>
                      <a:pt x="23" y="34"/>
                      <a:pt x="25" y="33"/>
                    </a:cubicBezTo>
                    <a:cubicBezTo>
                      <a:pt x="29" y="33"/>
                      <a:pt x="30" y="29"/>
                      <a:pt x="30" y="26"/>
                    </a:cubicBezTo>
                    <a:cubicBezTo>
                      <a:pt x="30" y="20"/>
                      <a:pt x="28" y="14"/>
                      <a:pt x="24" y="9"/>
                    </a:cubicBezTo>
                    <a:cubicBezTo>
                      <a:pt x="21" y="6"/>
                      <a:pt x="13" y="0"/>
                      <a:pt x="8" y="1"/>
                    </a:cubicBezTo>
                    <a:cubicBezTo>
                      <a:pt x="0" y="4"/>
                      <a:pt x="5" y="11"/>
                      <a:pt x="9" y="14"/>
                    </a:cubicBezTo>
                    <a:close/>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98" name="Freeform 192">
                <a:extLst>
                  <a:ext uri="{FF2B5EF4-FFF2-40B4-BE49-F238E27FC236}">
                    <a16:creationId xmlns:a16="http://schemas.microsoft.com/office/drawing/2014/main" id="{461EB068-6095-4924-B09B-02FA49CFEE3D}"/>
                  </a:ext>
                </a:extLst>
              </p:cNvPr>
              <p:cNvSpPr>
                <a:spLocks/>
              </p:cNvSpPr>
              <p:nvPr/>
            </p:nvSpPr>
            <p:spPr bwMode="auto">
              <a:xfrm>
                <a:off x="3019750" y="3285475"/>
                <a:ext cx="44507" cy="51378"/>
              </a:xfrm>
              <a:custGeom>
                <a:avLst/>
                <a:gdLst>
                  <a:gd name="T0" fmla="*/ 4 w 12"/>
                  <a:gd name="T1" fmla="*/ 1 h 13"/>
                  <a:gd name="T2" fmla="*/ 12 w 12"/>
                  <a:gd name="T3" fmla="*/ 7 h 13"/>
                  <a:gd name="T4" fmla="*/ 4 w 12"/>
                  <a:gd name="T5" fmla="*/ 12 h 13"/>
                  <a:gd name="T6" fmla="*/ 3 w 12"/>
                  <a:gd name="T7" fmla="*/ 2 h 13"/>
                </a:gdLst>
                <a:ahLst/>
                <a:cxnLst>
                  <a:cxn ang="0">
                    <a:pos x="T0" y="T1"/>
                  </a:cxn>
                  <a:cxn ang="0">
                    <a:pos x="T2" y="T3"/>
                  </a:cxn>
                  <a:cxn ang="0">
                    <a:pos x="T4" y="T5"/>
                  </a:cxn>
                  <a:cxn ang="0">
                    <a:pos x="T6" y="T7"/>
                  </a:cxn>
                </a:cxnLst>
                <a:rect l="0" t="0" r="r" b="b"/>
                <a:pathLst>
                  <a:path w="12" h="13">
                    <a:moveTo>
                      <a:pt x="4" y="1"/>
                    </a:moveTo>
                    <a:cubicBezTo>
                      <a:pt x="8" y="0"/>
                      <a:pt x="12" y="3"/>
                      <a:pt x="12" y="7"/>
                    </a:cubicBezTo>
                    <a:cubicBezTo>
                      <a:pt x="12" y="10"/>
                      <a:pt x="8" y="13"/>
                      <a:pt x="4" y="12"/>
                    </a:cubicBezTo>
                    <a:cubicBezTo>
                      <a:pt x="1" y="10"/>
                      <a:pt x="0" y="5"/>
                      <a:pt x="3" y="2"/>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00" name="Freeform 194">
                <a:extLst>
                  <a:ext uri="{FF2B5EF4-FFF2-40B4-BE49-F238E27FC236}">
                    <a16:creationId xmlns:a16="http://schemas.microsoft.com/office/drawing/2014/main" id="{CE23E45F-F9EE-46B6-BDA7-533791C19BEB}"/>
                  </a:ext>
                </a:extLst>
              </p:cNvPr>
              <p:cNvSpPr>
                <a:spLocks/>
              </p:cNvSpPr>
              <p:nvPr/>
            </p:nvSpPr>
            <p:spPr bwMode="auto">
              <a:xfrm>
                <a:off x="2501377" y="1327696"/>
                <a:ext cx="137447" cy="140614"/>
              </a:xfrm>
              <a:custGeom>
                <a:avLst/>
                <a:gdLst>
                  <a:gd name="T0" fmla="*/ 36 w 36"/>
                  <a:gd name="T1" fmla="*/ 36 h 36"/>
                  <a:gd name="T2" fmla="*/ 0 w 36"/>
                  <a:gd name="T3" fmla="*/ 0 h 36"/>
                </a:gdLst>
                <a:ahLst/>
                <a:cxnLst>
                  <a:cxn ang="0">
                    <a:pos x="T0" y="T1"/>
                  </a:cxn>
                  <a:cxn ang="0">
                    <a:pos x="T2" y="T3"/>
                  </a:cxn>
                </a:cxnLst>
                <a:rect l="0" t="0" r="r" b="b"/>
                <a:pathLst>
                  <a:path w="36" h="36">
                    <a:moveTo>
                      <a:pt x="36" y="36"/>
                    </a:moveTo>
                    <a:cubicBezTo>
                      <a:pt x="23" y="25"/>
                      <a:pt x="11" y="13"/>
                      <a:pt x="0"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01" name="Freeform 195">
                <a:extLst>
                  <a:ext uri="{FF2B5EF4-FFF2-40B4-BE49-F238E27FC236}">
                    <a16:creationId xmlns:a16="http://schemas.microsoft.com/office/drawing/2014/main" id="{483E0343-C7FC-493C-971C-686809304E19}"/>
                  </a:ext>
                </a:extLst>
              </p:cNvPr>
              <p:cNvSpPr>
                <a:spLocks/>
              </p:cNvSpPr>
              <p:nvPr/>
            </p:nvSpPr>
            <p:spPr bwMode="auto">
              <a:xfrm>
                <a:off x="2680714" y="1197899"/>
                <a:ext cx="117812" cy="175767"/>
              </a:xfrm>
              <a:custGeom>
                <a:avLst/>
                <a:gdLst>
                  <a:gd name="T0" fmla="*/ 31 w 31"/>
                  <a:gd name="T1" fmla="*/ 45 h 45"/>
                  <a:gd name="T2" fmla="*/ 0 w 31"/>
                  <a:gd name="T3" fmla="*/ 0 h 45"/>
                </a:gdLst>
                <a:ahLst/>
                <a:cxnLst>
                  <a:cxn ang="0">
                    <a:pos x="T0" y="T1"/>
                  </a:cxn>
                  <a:cxn ang="0">
                    <a:pos x="T2" y="T3"/>
                  </a:cxn>
                </a:cxnLst>
                <a:rect l="0" t="0" r="r" b="b"/>
                <a:pathLst>
                  <a:path w="31" h="45">
                    <a:moveTo>
                      <a:pt x="31" y="45"/>
                    </a:moveTo>
                    <a:cubicBezTo>
                      <a:pt x="22" y="31"/>
                      <a:pt x="9" y="14"/>
                      <a:pt x="0"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02" name="Freeform 196">
                <a:extLst>
                  <a:ext uri="{FF2B5EF4-FFF2-40B4-BE49-F238E27FC236}">
                    <a16:creationId xmlns:a16="http://schemas.microsoft.com/office/drawing/2014/main" id="{CA80D6F2-865F-4422-AF40-E4DEEADAA74C}"/>
                  </a:ext>
                </a:extLst>
              </p:cNvPr>
              <p:cNvSpPr>
                <a:spLocks/>
              </p:cNvSpPr>
              <p:nvPr/>
            </p:nvSpPr>
            <p:spPr bwMode="auto">
              <a:xfrm>
                <a:off x="2942517" y="1123536"/>
                <a:ext cx="35343" cy="223089"/>
              </a:xfrm>
              <a:custGeom>
                <a:avLst/>
                <a:gdLst>
                  <a:gd name="T0" fmla="*/ 0 w 9"/>
                  <a:gd name="T1" fmla="*/ 57 h 57"/>
                  <a:gd name="T2" fmla="*/ 9 w 9"/>
                  <a:gd name="T3" fmla="*/ 0 h 57"/>
                </a:gdLst>
                <a:ahLst/>
                <a:cxnLst>
                  <a:cxn ang="0">
                    <a:pos x="T0" y="T1"/>
                  </a:cxn>
                  <a:cxn ang="0">
                    <a:pos x="T2" y="T3"/>
                  </a:cxn>
                </a:cxnLst>
                <a:rect l="0" t="0" r="r" b="b"/>
                <a:pathLst>
                  <a:path w="9" h="57">
                    <a:moveTo>
                      <a:pt x="0" y="57"/>
                    </a:moveTo>
                    <a:cubicBezTo>
                      <a:pt x="3" y="38"/>
                      <a:pt x="6" y="19"/>
                      <a:pt x="9"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03" name="Freeform 197">
                <a:extLst>
                  <a:ext uri="{FF2B5EF4-FFF2-40B4-BE49-F238E27FC236}">
                    <a16:creationId xmlns:a16="http://schemas.microsoft.com/office/drawing/2014/main" id="{BFB1EC15-B04B-4718-B80A-8A542C69E897}"/>
                  </a:ext>
                </a:extLst>
              </p:cNvPr>
              <p:cNvSpPr>
                <a:spLocks/>
              </p:cNvSpPr>
              <p:nvPr/>
            </p:nvSpPr>
            <p:spPr bwMode="auto">
              <a:xfrm>
                <a:off x="3121853" y="1247925"/>
                <a:ext cx="117812" cy="154134"/>
              </a:xfrm>
              <a:custGeom>
                <a:avLst/>
                <a:gdLst>
                  <a:gd name="T0" fmla="*/ 0 w 31"/>
                  <a:gd name="T1" fmla="*/ 39 h 39"/>
                  <a:gd name="T2" fmla="*/ 31 w 31"/>
                  <a:gd name="T3" fmla="*/ 0 h 39"/>
                </a:gdLst>
                <a:ahLst/>
                <a:cxnLst>
                  <a:cxn ang="0">
                    <a:pos x="T0" y="T1"/>
                  </a:cxn>
                  <a:cxn ang="0">
                    <a:pos x="T2" y="T3"/>
                  </a:cxn>
                </a:cxnLst>
                <a:rect l="0" t="0" r="r" b="b"/>
                <a:pathLst>
                  <a:path w="31" h="39">
                    <a:moveTo>
                      <a:pt x="0" y="39"/>
                    </a:moveTo>
                    <a:cubicBezTo>
                      <a:pt x="12" y="27"/>
                      <a:pt x="23" y="14"/>
                      <a:pt x="31"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04" name="Freeform 198">
                <a:extLst>
                  <a:ext uri="{FF2B5EF4-FFF2-40B4-BE49-F238E27FC236}">
                    <a16:creationId xmlns:a16="http://schemas.microsoft.com/office/drawing/2014/main" id="{C05BD769-B5D6-48EE-A03B-94189E527B4D}"/>
                  </a:ext>
                </a:extLst>
              </p:cNvPr>
              <p:cNvSpPr>
                <a:spLocks/>
              </p:cNvSpPr>
              <p:nvPr/>
            </p:nvSpPr>
            <p:spPr bwMode="auto">
              <a:xfrm>
                <a:off x="3227884" y="1449381"/>
                <a:ext cx="187190" cy="117629"/>
              </a:xfrm>
              <a:custGeom>
                <a:avLst/>
                <a:gdLst>
                  <a:gd name="T0" fmla="*/ 0 w 49"/>
                  <a:gd name="T1" fmla="*/ 30 h 30"/>
                  <a:gd name="T2" fmla="*/ 49 w 49"/>
                  <a:gd name="T3" fmla="*/ 0 h 30"/>
                </a:gdLst>
                <a:ahLst/>
                <a:cxnLst>
                  <a:cxn ang="0">
                    <a:pos x="T0" y="T1"/>
                  </a:cxn>
                  <a:cxn ang="0">
                    <a:pos x="T2" y="T3"/>
                  </a:cxn>
                </a:cxnLst>
                <a:rect l="0" t="0" r="r" b="b"/>
                <a:pathLst>
                  <a:path w="49" h="30">
                    <a:moveTo>
                      <a:pt x="0" y="30"/>
                    </a:moveTo>
                    <a:cubicBezTo>
                      <a:pt x="15" y="18"/>
                      <a:pt x="32" y="8"/>
                      <a:pt x="49" y="0"/>
                    </a:cubicBezTo>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205" name="Freeform 208">
                <a:extLst>
                  <a:ext uri="{FF2B5EF4-FFF2-40B4-BE49-F238E27FC236}">
                    <a16:creationId xmlns:a16="http://schemas.microsoft.com/office/drawing/2014/main" id="{9A4E7125-FE55-4A4C-AD65-F20E632C0E98}"/>
                  </a:ext>
                </a:extLst>
              </p:cNvPr>
              <p:cNvSpPr>
                <a:spLocks noEditPoints="1"/>
              </p:cNvSpPr>
              <p:nvPr/>
            </p:nvSpPr>
            <p:spPr bwMode="auto">
              <a:xfrm>
                <a:off x="1143923" y="3987192"/>
                <a:ext cx="722580" cy="440771"/>
              </a:xfrm>
              <a:custGeom>
                <a:avLst/>
                <a:gdLst>
                  <a:gd name="T0" fmla="*/ 179 w 190"/>
                  <a:gd name="T1" fmla="*/ 80 h 112"/>
                  <a:gd name="T2" fmla="*/ 176 w 190"/>
                  <a:gd name="T3" fmla="*/ 79 h 112"/>
                  <a:gd name="T4" fmla="*/ 161 w 190"/>
                  <a:gd name="T5" fmla="*/ 75 h 112"/>
                  <a:gd name="T6" fmla="*/ 130 w 190"/>
                  <a:gd name="T7" fmla="*/ 66 h 112"/>
                  <a:gd name="T8" fmla="*/ 121 w 190"/>
                  <a:gd name="T9" fmla="*/ 63 h 112"/>
                  <a:gd name="T10" fmla="*/ 113 w 190"/>
                  <a:gd name="T11" fmla="*/ 50 h 112"/>
                  <a:gd name="T12" fmla="*/ 91 w 190"/>
                  <a:gd name="T13" fmla="*/ 12 h 112"/>
                  <a:gd name="T14" fmla="*/ 41 w 190"/>
                  <a:gd name="T15" fmla="*/ 7 h 112"/>
                  <a:gd name="T16" fmla="*/ 22 w 190"/>
                  <a:gd name="T17" fmla="*/ 88 h 112"/>
                  <a:gd name="T18" fmla="*/ 83 w 190"/>
                  <a:gd name="T19" fmla="*/ 102 h 112"/>
                  <a:gd name="T20" fmla="*/ 126 w 190"/>
                  <a:gd name="T21" fmla="*/ 82 h 112"/>
                  <a:gd name="T22" fmla="*/ 158 w 190"/>
                  <a:gd name="T23" fmla="*/ 91 h 112"/>
                  <a:gd name="T24" fmla="*/ 169 w 190"/>
                  <a:gd name="T25" fmla="*/ 95 h 112"/>
                  <a:gd name="T26" fmla="*/ 181 w 190"/>
                  <a:gd name="T27" fmla="*/ 97 h 112"/>
                  <a:gd name="T28" fmla="*/ 188 w 190"/>
                  <a:gd name="T29" fmla="*/ 95 h 112"/>
                  <a:gd name="T30" fmla="*/ 188 w 190"/>
                  <a:gd name="T31" fmla="*/ 85 h 112"/>
                  <a:gd name="T32" fmla="*/ 179 w 190"/>
                  <a:gd name="T33" fmla="*/ 80 h 112"/>
                  <a:gd name="T34" fmla="*/ 80 w 190"/>
                  <a:gd name="T35" fmla="*/ 85 h 112"/>
                  <a:gd name="T36" fmla="*/ 32 w 190"/>
                  <a:gd name="T37" fmla="*/ 73 h 112"/>
                  <a:gd name="T38" fmla="*/ 44 w 190"/>
                  <a:gd name="T39" fmla="*/ 25 h 112"/>
                  <a:gd name="T40" fmla="*/ 92 w 190"/>
                  <a:gd name="T41" fmla="*/ 37 h 112"/>
                  <a:gd name="T42" fmla="*/ 80 w 190"/>
                  <a:gd name="T4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0" h="112">
                    <a:moveTo>
                      <a:pt x="179" y="80"/>
                    </a:moveTo>
                    <a:cubicBezTo>
                      <a:pt x="178" y="79"/>
                      <a:pt x="177" y="79"/>
                      <a:pt x="176" y="79"/>
                    </a:cubicBezTo>
                    <a:cubicBezTo>
                      <a:pt x="171" y="78"/>
                      <a:pt x="166" y="76"/>
                      <a:pt x="161" y="75"/>
                    </a:cubicBezTo>
                    <a:cubicBezTo>
                      <a:pt x="151" y="72"/>
                      <a:pt x="141" y="69"/>
                      <a:pt x="130" y="66"/>
                    </a:cubicBezTo>
                    <a:cubicBezTo>
                      <a:pt x="130" y="65"/>
                      <a:pt x="125" y="64"/>
                      <a:pt x="121" y="63"/>
                    </a:cubicBezTo>
                    <a:cubicBezTo>
                      <a:pt x="113" y="60"/>
                      <a:pt x="114" y="54"/>
                      <a:pt x="113" y="50"/>
                    </a:cubicBezTo>
                    <a:cubicBezTo>
                      <a:pt x="111" y="36"/>
                      <a:pt x="106" y="22"/>
                      <a:pt x="91" y="12"/>
                    </a:cubicBezTo>
                    <a:cubicBezTo>
                      <a:pt x="76" y="2"/>
                      <a:pt x="57" y="0"/>
                      <a:pt x="41" y="7"/>
                    </a:cubicBezTo>
                    <a:cubicBezTo>
                      <a:pt x="9" y="21"/>
                      <a:pt x="0" y="61"/>
                      <a:pt x="22" y="88"/>
                    </a:cubicBezTo>
                    <a:cubicBezTo>
                      <a:pt x="36" y="106"/>
                      <a:pt x="62" y="112"/>
                      <a:pt x="83" y="102"/>
                    </a:cubicBezTo>
                    <a:cubicBezTo>
                      <a:pt x="103" y="94"/>
                      <a:pt x="109" y="76"/>
                      <a:pt x="126" y="82"/>
                    </a:cubicBezTo>
                    <a:cubicBezTo>
                      <a:pt x="137" y="85"/>
                      <a:pt x="148" y="88"/>
                      <a:pt x="158" y="91"/>
                    </a:cubicBezTo>
                    <a:cubicBezTo>
                      <a:pt x="162" y="92"/>
                      <a:pt x="165" y="93"/>
                      <a:pt x="169" y="95"/>
                    </a:cubicBezTo>
                    <a:cubicBezTo>
                      <a:pt x="173" y="96"/>
                      <a:pt x="177" y="97"/>
                      <a:pt x="181" y="97"/>
                    </a:cubicBezTo>
                    <a:cubicBezTo>
                      <a:pt x="184" y="97"/>
                      <a:pt x="186" y="97"/>
                      <a:pt x="188" y="95"/>
                    </a:cubicBezTo>
                    <a:cubicBezTo>
                      <a:pt x="190" y="92"/>
                      <a:pt x="190" y="87"/>
                      <a:pt x="188" y="85"/>
                    </a:cubicBezTo>
                    <a:cubicBezTo>
                      <a:pt x="186" y="82"/>
                      <a:pt x="183" y="81"/>
                      <a:pt x="179" y="80"/>
                    </a:cubicBezTo>
                    <a:close/>
                    <a:moveTo>
                      <a:pt x="80" y="85"/>
                    </a:moveTo>
                    <a:cubicBezTo>
                      <a:pt x="63" y="95"/>
                      <a:pt x="42" y="89"/>
                      <a:pt x="32" y="73"/>
                    </a:cubicBezTo>
                    <a:cubicBezTo>
                      <a:pt x="22" y="56"/>
                      <a:pt x="27" y="35"/>
                      <a:pt x="44" y="25"/>
                    </a:cubicBezTo>
                    <a:cubicBezTo>
                      <a:pt x="60" y="15"/>
                      <a:pt x="82" y="20"/>
                      <a:pt x="92" y="37"/>
                    </a:cubicBezTo>
                    <a:cubicBezTo>
                      <a:pt x="102" y="53"/>
                      <a:pt x="96" y="75"/>
                      <a:pt x="80" y="85"/>
                    </a:cubicBezTo>
                    <a:close/>
                  </a:path>
                </a:pathLst>
              </a:custGeom>
              <a:grpFill/>
              <a:ln w="3175" cap="flat">
                <a:solidFill>
                  <a:schemeClr val="accent2">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206" name="Freeform 209">
                <a:extLst>
                  <a:ext uri="{FF2B5EF4-FFF2-40B4-BE49-F238E27FC236}">
                    <a16:creationId xmlns:a16="http://schemas.microsoft.com/office/drawing/2014/main" id="{80B13173-7941-46D3-81B3-E884134B42FE}"/>
                  </a:ext>
                </a:extLst>
              </p:cNvPr>
              <p:cNvSpPr>
                <a:spLocks/>
              </p:cNvSpPr>
              <p:nvPr/>
            </p:nvSpPr>
            <p:spPr bwMode="auto">
              <a:xfrm>
                <a:off x="1311477" y="4106174"/>
                <a:ext cx="147919" cy="85179"/>
              </a:xfrm>
              <a:custGeom>
                <a:avLst/>
                <a:gdLst>
                  <a:gd name="T0" fmla="*/ 3 w 39"/>
                  <a:gd name="T1" fmla="*/ 8 h 22"/>
                  <a:gd name="T2" fmla="*/ 2 w 39"/>
                  <a:gd name="T3" fmla="*/ 16 h 22"/>
                  <a:gd name="T4" fmla="*/ 10 w 39"/>
                  <a:gd name="T5" fmla="*/ 16 h 22"/>
                  <a:gd name="T6" fmla="*/ 18 w 39"/>
                  <a:gd name="T7" fmla="*/ 15 h 22"/>
                  <a:gd name="T8" fmla="*/ 29 w 39"/>
                  <a:gd name="T9" fmla="*/ 21 h 22"/>
                  <a:gd name="T10" fmla="*/ 36 w 39"/>
                  <a:gd name="T11" fmla="*/ 11 h 22"/>
                  <a:gd name="T12" fmla="*/ 21 w 39"/>
                  <a:gd name="T13" fmla="*/ 1 h 22"/>
                  <a:gd name="T14" fmla="*/ 3 w 39"/>
                  <a:gd name="T15" fmla="*/ 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2">
                    <a:moveTo>
                      <a:pt x="3" y="8"/>
                    </a:moveTo>
                    <a:cubicBezTo>
                      <a:pt x="1" y="10"/>
                      <a:pt x="0" y="13"/>
                      <a:pt x="2" y="16"/>
                    </a:cubicBezTo>
                    <a:cubicBezTo>
                      <a:pt x="4" y="18"/>
                      <a:pt x="8" y="17"/>
                      <a:pt x="10" y="16"/>
                    </a:cubicBezTo>
                    <a:cubicBezTo>
                      <a:pt x="13" y="15"/>
                      <a:pt x="16" y="14"/>
                      <a:pt x="18" y="15"/>
                    </a:cubicBezTo>
                    <a:cubicBezTo>
                      <a:pt x="22" y="16"/>
                      <a:pt x="26" y="19"/>
                      <a:pt x="29" y="21"/>
                    </a:cubicBezTo>
                    <a:cubicBezTo>
                      <a:pt x="35" y="22"/>
                      <a:pt x="39" y="16"/>
                      <a:pt x="36" y="11"/>
                    </a:cubicBezTo>
                    <a:cubicBezTo>
                      <a:pt x="33" y="5"/>
                      <a:pt x="26" y="2"/>
                      <a:pt x="21" y="1"/>
                    </a:cubicBezTo>
                    <a:cubicBezTo>
                      <a:pt x="14" y="0"/>
                      <a:pt x="7" y="3"/>
                      <a:pt x="3" y="8"/>
                    </a:cubicBezTo>
                    <a:close/>
                  </a:path>
                </a:pathLst>
              </a:custGeom>
              <a:grpFill/>
              <a:ln w="3175" cap="rnd">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149" name="Group 148">
              <a:extLst>
                <a:ext uri="{FF2B5EF4-FFF2-40B4-BE49-F238E27FC236}">
                  <a16:creationId xmlns:a16="http://schemas.microsoft.com/office/drawing/2014/main" id="{AA082F1D-F1E0-40CF-B1DE-855F974CF981}"/>
                </a:ext>
              </a:extLst>
            </p:cNvPr>
            <p:cNvGrpSpPr/>
            <p:nvPr/>
          </p:nvGrpSpPr>
          <p:grpSpPr>
            <a:xfrm flipH="1">
              <a:off x="634829" y="1028492"/>
              <a:ext cx="228600" cy="4801016"/>
              <a:chOff x="4813300" y="1028492"/>
              <a:chExt cx="228600" cy="4801016"/>
            </a:xfrm>
            <a:grpFill/>
          </p:grpSpPr>
          <p:sp>
            <p:nvSpPr>
              <p:cNvPr id="150" name="Right Triangle 149">
                <a:extLst>
                  <a:ext uri="{FF2B5EF4-FFF2-40B4-BE49-F238E27FC236}">
                    <a16:creationId xmlns:a16="http://schemas.microsoft.com/office/drawing/2014/main" id="{DF43F230-243A-40B5-A5C0-4EDDB783F872}"/>
                  </a:ext>
                </a:extLst>
              </p:cNvPr>
              <p:cNvSpPr/>
              <p:nvPr/>
            </p:nvSpPr>
            <p:spPr>
              <a:xfrm flipV="1">
                <a:off x="4813300" y="5372308"/>
                <a:ext cx="228600" cy="4572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ight Triangle 150">
                <a:extLst>
                  <a:ext uri="{FF2B5EF4-FFF2-40B4-BE49-F238E27FC236}">
                    <a16:creationId xmlns:a16="http://schemas.microsoft.com/office/drawing/2014/main" id="{B851FF25-D236-40B7-9D96-23ED05D9603E}"/>
                  </a:ext>
                </a:extLst>
              </p:cNvPr>
              <p:cNvSpPr/>
              <p:nvPr/>
            </p:nvSpPr>
            <p:spPr>
              <a:xfrm>
                <a:off x="4813300" y="1028492"/>
                <a:ext cx="228600" cy="4572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extBox 6">
            <a:extLst>
              <a:ext uri="{FF2B5EF4-FFF2-40B4-BE49-F238E27FC236}">
                <a16:creationId xmlns:a16="http://schemas.microsoft.com/office/drawing/2014/main" id="{E32DB6D3-732C-4FB9-AA9C-FCB2162A76E6}"/>
              </a:ext>
            </a:extLst>
          </p:cNvPr>
          <p:cNvSpPr txBox="1"/>
          <p:nvPr/>
        </p:nvSpPr>
        <p:spPr>
          <a:xfrm>
            <a:off x="5414208" y="2527034"/>
            <a:ext cx="5850260" cy="1661993"/>
          </a:xfrm>
          <a:prstGeom prst="rect">
            <a:avLst/>
          </a:prstGeom>
          <a:noFill/>
        </p:spPr>
        <p:txBody>
          <a:bodyPr wrap="square" lIns="0" tIns="0" rIns="0" bIns="0" rtlCol="0" anchor="ctr">
            <a:spAutoFit/>
          </a:bodyPr>
          <a:lstStyle/>
          <a:p>
            <a:r>
              <a:rPr lang="en-US" sz="5400" b="1" dirty="0">
                <a:solidFill>
                  <a:schemeClr val="bg1"/>
                </a:solidFill>
                <a:latin typeface="+mj-lt"/>
              </a:rPr>
              <a:t>MERCI POUR VOTRE ATTENTION </a:t>
            </a:r>
            <a:endParaRPr lang="id-ID" sz="5400" b="1" dirty="0">
              <a:solidFill>
                <a:schemeClr val="bg1"/>
              </a:solidFill>
              <a:latin typeface="+mj-lt"/>
            </a:endParaRPr>
          </a:p>
        </p:txBody>
      </p:sp>
      <p:sp>
        <p:nvSpPr>
          <p:cNvPr id="152" name="Rectangle 151">
            <a:extLst>
              <a:ext uri="{FF2B5EF4-FFF2-40B4-BE49-F238E27FC236}">
                <a16:creationId xmlns:a16="http://schemas.microsoft.com/office/drawing/2014/main" id="{981D0EE1-5C7B-4C53-9EE3-A3FAC18C5052}"/>
              </a:ext>
            </a:extLst>
          </p:cNvPr>
          <p:cNvSpPr/>
          <p:nvPr/>
        </p:nvSpPr>
        <p:spPr>
          <a:xfrm>
            <a:off x="228771" y="1028492"/>
            <a:ext cx="3949700" cy="4800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l" rtl="0"/>
            <a:endParaRPr lang="en-US" sz="1400" dirty="0"/>
          </a:p>
        </p:txBody>
      </p:sp>
      <p:sp>
        <p:nvSpPr>
          <p:cNvPr id="11" name="ZoneTexte 10">
            <a:extLst>
              <a:ext uri="{FF2B5EF4-FFF2-40B4-BE49-F238E27FC236}">
                <a16:creationId xmlns:a16="http://schemas.microsoft.com/office/drawing/2014/main" id="{58352CE7-74BB-4AC5-9E3B-52FCAFF29EC9}"/>
              </a:ext>
            </a:extLst>
          </p:cNvPr>
          <p:cNvSpPr txBox="1"/>
          <p:nvPr/>
        </p:nvSpPr>
        <p:spPr>
          <a:xfrm>
            <a:off x="4536908" y="1561941"/>
            <a:ext cx="7233858" cy="3416320"/>
          </a:xfrm>
          <a:prstGeom prst="rect">
            <a:avLst/>
          </a:prstGeom>
          <a:noFill/>
        </p:spPr>
        <p:txBody>
          <a:bodyPr wrap="square" rtlCol="0">
            <a:spAutoFit/>
          </a:bodyPr>
          <a:lstStyle/>
          <a:p>
            <a:r>
              <a:rPr lang="fr-FR" sz="7200" b="1" dirty="0">
                <a:solidFill>
                  <a:srgbClr val="7030A0"/>
                </a:solidFill>
                <a:latin typeface="+mj-lt"/>
              </a:rPr>
              <a:t>Merci pour votre </a:t>
            </a:r>
          </a:p>
          <a:p>
            <a:r>
              <a:rPr lang="fr-FR" sz="7200" b="1" dirty="0">
                <a:solidFill>
                  <a:srgbClr val="7030A0"/>
                </a:solidFill>
                <a:latin typeface="+mj-lt"/>
              </a:rPr>
              <a:t>attention</a:t>
            </a:r>
          </a:p>
        </p:txBody>
      </p:sp>
      <p:pic>
        <p:nvPicPr>
          <p:cNvPr id="153" name="Image 152">
            <a:extLst>
              <a:ext uri="{FF2B5EF4-FFF2-40B4-BE49-F238E27FC236}">
                <a16:creationId xmlns:a16="http://schemas.microsoft.com/office/drawing/2014/main" id="{BD3B9D9F-D7D9-4A66-888E-C01CF648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16" y="4809941"/>
            <a:ext cx="1449975" cy="1449975"/>
          </a:xfrm>
          <a:prstGeom prst="rect">
            <a:avLst/>
          </a:prstGeom>
        </p:spPr>
      </p:pic>
      <p:sp>
        <p:nvSpPr>
          <p:cNvPr id="42" name="ZoneTexte 41">
            <a:extLst>
              <a:ext uri="{FF2B5EF4-FFF2-40B4-BE49-F238E27FC236}">
                <a16:creationId xmlns:a16="http://schemas.microsoft.com/office/drawing/2014/main" id="{D299B134-E548-47FB-9520-B21D30B55556}"/>
              </a:ext>
            </a:extLst>
          </p:cNvPr>
          <p:cNvSpPr txBox="1"/>
          <p:nvPr/>
        </p:nvSpPr>
        <p:spPr>
          <a:xfrm>
            <a:off x="335171" y="3882278"/>
            <a:ext cx="3632988" cy="1754326"/>
          </a:xfrm>
          <a:prstGeom prst="rect">
            <a:avLst/>
          </a:prstGeom>
          <a:noFill/>
        </p:spPr>
        <p:txBody>
          <a:bodyPr wrap="square" rtlCol="0">
            <a:spAutoFit/>
          </a:bodyPr>
          <a:lstStyle/>
          <a:p>
            <a:pPr marR="0" algn="l" rtl="0">
              <a:spcAft>
                <a:spcPts val="600"/>
              </a:spcAft>
            </a:pPr>
            <a:r>
              <a:rPr lang="fr-FR" sz="1400" b="1" i="0" u="none" strike="noStrike" baseline="0" dirty="0">
                <a:solidFill>
                  <a:srgbClr val="FFFFFF"/>
                </a:solidFill>
                <a:latin typeface="Agency FB" panose="020B0503020202020204" pitchFamily="34" charset="0"/>
              </a:rPr>
              <a:t>Société Sénégalaise de Colposcopie et de Pathologie liée au Papillomavirus (SSCPP)</a:t>
            </a:r>
            <a:endParaRPr lang="fr-FR" sz="1400" b="0" i="0" u="none" strike="noStrike" baseline="0" dirty="0">
              <a:solidFill>
                <a:srgbClr val="FFFFFF"/>
              </a:solidFill>
              <a:latin typeface="Agency FB" panose="020B0503020202020204" pitchFamily="34" charset="0"/>
            </a:endParaRPr>
          </a:p>
          <a:p>
            <a:pPr marR="0" algn="l" rtl="0"/>
            <a:r>
              <a:rPr lang="fr-FR" sz="1400" b="0" i="0" u="none" strike="noStrike" baseline="0" dirty="0">
                <a:solidFill>
                  <a:srgbClr val="FFFFFF"/>
                </a:solidFill>
                <a:latin typeface="Agency FB" panose="020B0503020202020204" pitchFamily="34" charset="0"/>
              </a:rPr>
              <a:t>Association à but non lucratif</a:t>
            </a:r>
          </a:p>
          <a:p>
            <a:pPr marR="0" algn="l" rtl="0"/>
            <a:r>
              <a:rPr lang="fr-FR" sz="1400" b="0" i="0" u="none" strike="noStrike" baseline="0" dirty="0">
                <a:solidFill>
                  <a:srgbClr val="FFFFFF"/>
                </a:solidFill>
                <a:latin typeface="Agency FB" panose="020B0503020202020204" pitchFamily="34" charset="0"/>
              </a:rPr>
              <a:t>Siège installé au Centre International du Cancer de Dakar</a:t>
            </a:r>
          </a:p>
          <a:p>
            <a:pPr marR="0" algn="l" rtl="0"/>
            <a:r>
              <a:rPr lang="fr-FR" sz="1400" b="0" i="0" u="none" strike="noStrike" baseline="0" dirty="0">
                <a:solidFill>
                  <a:srgbClr val="FFFFFF"/>
                </a:solidFill>
                <a:latin typeface="Agency FB" panose="020B0503020202020204" pitchFamily="34" charset="0"/>
              </a:rPr>
              <a:t>Route de la corniche des Mamelles, Colline de Ouakam,</a:t>
            </a:r>
          </a:p>
          <a:p>
            <a:pPr marR="0" algn="l" rtl="0">
              <a:spcAft>
                <a:spcPts val="600"/>
              </a:spcAft>
            </a:pPr>
            <a:r>
              <a:rPr lang="fr-FR" sz="1400" b="0" i="0" u="none" strike="noStrike" baseline="0" dirty="0">
                <a:solidFill>
                  <a:srgbClr val="FFFFFF"/>
                </a:solidFill>
                <a:latin typeface="Agency FB" panose="020B0503020202020204" pitchFamily="34" charset="0"/>
              </a:rPr>
              <a:t>E-mail: </a:t>
            </a:r>
            <a:r>
              <a:rPr lang="fr-FR" sz="1400" b="0" i="0" u="sng" strike="noStrike" baseline="0" dirty="0">
                <a:solidFill>
                  <a:srgbClr val="FFFFFF"/>
                </a:solidFill>
                <a:latin typeface="Agency FB" panose="020B0503020202020204" pitchFamily="34" charset="0"/>
              </a:rPr>
              <a:t>sscpp2021@gmail.com</a:t>
            </a:r>
          </a:p>
          <a:p>
            <a:r>
              <a:rPr lang="fr-FR" sz="1400" b="0" i="0" u="none" strike="noStrike" baseline="0" dirty="0">
                <a:solidFill>
                  <a:srgbClr val="FFFFFF"/>
                </a:solidFill>
                <a:latin typeface="Agency FB" panose="020B0503020202020204" pitchFamily="34" charset="0"/>
              </a:rPr>
              <a:t>https://congres-sscpp.org</a:t>
            </a:r>
          </a:p>
        </p:txBody>
      </p:sp>
      <p:sp>
        <p:nvSpPr>
          <p:cNvPr id="4" name="Espace réservé du numéro de diapositive 3">
            <a:extLst>
              <a:ext uri="{FF2B5EF4-FFF2-40B4-BE49-F238E27FC236}">
                <a16:creationId xmlns:a16="http://schemas.microsoft.com/office/drawing/2014/main" id="{36C71552-6FC1-D9AF-77C7-9443A581E32C}"/>
              </a:ext>
            </a:extLst>
          </p:cNvPr>
          <p:cNvSpPr>
            <a:spLocks noGrp="1"/>
          </p:cNvSpPr>
          <p:nvPr>
            <p:ph type="sldNum" sz="quarter" idx="12"/>
          </p:nvPr>
        </p:nvSpPr>
        <p:spPr/>
        <p:txBody>
          <a:bodyPr/>
          <a:lstStyle/>
          <a:p>
            <a:fld id="{E08D205E-34E0-4D4E-B6CF-D546C54444F4}" type="slidenum">
              <a:rPr lang="en-US" smtClean="0"/>
              <a:t>63</a:t>
            </a:fld>
            <a:endParaRPr lang="en-US"/>
          </a:p>
        </p:txBody>
      </p:sp>
    </p:spTree>
    <p:extLst>
      <p:ext uri="{BB962C8B-B14F-4D97-AF65-F5344CB8AC3E}">
        <p14:creationId xmlns:p14="http://schemas.microsoft.com/office/powerpoint/2010/main" val="16300110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313B7D9-6A72-9CD3-2F3E-E798A0F340DF}"/>
              </a:ext>
            </a:extLst>
          </p:cNvPr>
          <p:cNvSpPr>
            <a:spLocks noGrp="1"/>
          </p:cNvSpPr>
          <p:nvPr>
            <p:ph type="sldNum" sz="quarter" idx="12"/>
          </p:nvPr>
        </p:nvSpPr>
        <p:spPr/>
        <p:txBody>
          <a:bodyPr/>
          <a:lstStyle/>
          <a:p>
            <a:fld id="{E08D205E-34E0-4D4E-B6CF-D546C54444F4}" type="slidenum">
              <a:rPr lang="en-US" smtClean="0"/>
              <a:t>64</a:t>
            </a:fld>
            <a:endParaRPr lang="en-US"/>
          </a:p>
        </p:txBody>
      </p:sp>
      <p:pic>
        <p:nvPicPr>
          <p:cNvPr id="3" name="Image 2">
            <a:extLst>
              <a:ext uri="{FF2B5EF4-FFF2-40B4-BE49-F238E27FC236}">
                <a16:creationId xmlns:a16="http://schemas.microsoft.com/office/drawing/2014/main" id="{DB8E1492-56F4-5725-C5E8-85EA04E3D891}"/>
              </a:ext>
            </a:extLst>
          </p:cNvPr>
          <p:cNvPicPr>
            <a:picLocks noChangeAspect="1"/>
          </p:cNvPicPr>
          <p:nvPr/>
        </p:nvPicPr>
        <p:blipFill>
          <a:blip r:embed="rId2"/>
          <a:stretch>
            <a:fillRect/>
          </a:stretch>
        </p:blipFill>
        <p:spPr>
          <a:xfrm>
            <a:off x="3670812" y="0"/>
            <a:ext cx="4850376" cy="6858000"/>
          </a:xfrm>
          <a:prstGeom prst="rect">
            <a:avLst/>
          </a:prstGeom>
        </p:spPr>
      </p:pic>
    </p:spTree>
    <p:extLst>
      <p:ext uri="{BB962C8B-B14F-4D97-AF65-F5344CB8AC3E}">
        <p14:creationId xmlns:p14="http://schemas.microsoft.com/office/powerpoint/2010/main" val="2766545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ChangeArrowheads="1"/>
          </p:cNvSpPr>
          <p:nvPr/>
        </p:nvSpPr>
        <p:spPr bwMode="auto">
          <a:xfrm>
            <a:off x="3695700" y="2443164"/>
            <a:ext cx="4800600" cy="248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92881" indent="-192881">
              <a:spcBef>
                <a:spcPct val="20000"/>
              </a:spcBef>
              <a:buFontTx/>
              <a:buChar char="•"/>
            </a:pPr>
            <a:endParaRPr lang="fr-FR"/>
          </a:p>
        </p:txBody>
      </p:sp>
      <p:sp>
        <p:nvSpPr>
          <p:cNvPr id="179204" name="Rectangle 4"/>
          <p:cNvSpPr>
            <a:spLocks noChangeArrowheads="1"/>
          </p:cNvSpPr>
          <p:nvPr/>
        </p:nvSpPr>
        <p:spPr bwMode="auto">
          <a:xfrm>
            <a:off x="3467103" y="4576466"/>
            <a:ext cx="184731" cy="2482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fr-FR" sz="1013"/>
          </a:p>
        </p:txBody>
      </p:sp>
      <p:pic>
        <p:nvPicPr>
          <p:cNvPr id="8" name="Picture 2">
            <a:extLst>
              <a:ext uri="{FF2B5EF4-FFF2-40B4-BE49-F238E27FC236}">
                <a16:creationId xmlns:a16="http://schemas.microsoft.com/office/drawing/2014/main" id="{6FC417AA-2147-E449-97D8-6D7CEE55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56" y="138186"/>
            <a:ext cx="6195057" cy="1632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F36F5E63-35D7-0E48-8E0A-2EAD51D96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0362" y="219502"/>
            <a:ext cx="1429643" cy="146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8116F4AD-551A-5A4A-A942-6F6F7CB5B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43" y="2230735"/>
            <a:ext cx="4496945" cy="295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5A99F2A9-AC80-784A-A496-40D208B0EC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1569" y="2793443"/>
            <a:ext cx="6984787" cy="320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78B22D37-3313-4F47-B48D-9CDA2AD7C8E7}"/>
              </a:ext>
            </a:extLst>
          </p:cNvPr>
          <p:cNvSpPr/>
          <p:nvPr/>
        </p:nvSpPr>
        <p:spPr>
          <a:xfrm>
            <a:off x="7431883" y="4311144"/>
            <a:ext cx="688479" cy="1214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Espace réservé du numéro de diapositive 3">
            <a:extLst>
              <a:ext uri="{FF2B5EF4-FFF2-40B4-BE49-F238E27FC236}">
                <a16:creationId xmlns:a16="http://schemas.microsoft.com/office/drawing/2014/main" id="{A17AAE90-F05D-B0F8-ACCA-71C5DFFF476C}"/>
              </a:ext>
            </a:extLst>
          </p:cNvPr>
          <p:cNvSpPr>
            <a:spLocks noGrp="1"/>
          </p:cNvSpPr>
          <p:nvPr>
            <p:ph type="sldNum" sz="quarter" idx="12"/>
          </p:nvPr>
        </p:nvSpPr>
        <p:spPr/>
        <p:txBody>
          <a:bodyPr/>
          <a:lstStyle/>
          <a:p>
            <a:fld id="{4931F2B2-C2EF-6343-AD73-B602F9C157F9}" type="slidenum">
              <a:rPr lang="fr-FR" smtClean="0"/>
              <a:t>6</a:t>
            </a:fld>
            <a:endParaRPr lang="fr-FR"/>
          </a:p>
        </p:txBody>
      </p:sp>
    </p:spTree>
    <p:extLst>
      <p:ext uri="{BB962C8B-B14F-4D97-AF65-F5344CB8AC3E}">
        <p14:creationId xmlns:p14="http://schemas.microsoft.com/office/powerpoint/2010/main" val="1148997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mar GAssama\Desktop\HyperSnapPortable\Snap83.bmp">
            <a:extLst>
              <a:ext uri="{FF2B5EF4-FFF2-40B4-BE49-F238E27FC236}">
                <a16:creationId xmlns:a16="http://schemas.microsoft.com/office/drawing/2014/main" id="{F2304DB5-A28E-E9F5-0848-7E30EDAFAA07}"/>
              </a:ext>
            </a:extLst>
          </p:cNvPr>
          <p:cNvPicPr>
            <a:picLocks noChangeAspect="1" noChangeArrowheads="1"/>
          </p:cNvPicPr>
          <p:nvPr/>
        </p:nvPicPr>
        <p:blipFill>
          <a:blip r:embed="rId2" cstate="print"/>
          <a:srcRect/>
          <a:stretch>
            <a:fillRect/>
          </a:stretch>
        </p:blipFill>
        <p:spPr bwMode="auto">
          <a:xfrm>
            <a:off x="1565777" y="862198"/>
            <a:ext cx="1890210" cy="1404156"/>
          </a:xfrm>
          <a:prstGeom prst="rect">
            <a:avLst/>
          </a:prstGeom>
          <a:noFill/>
        </p:spPr>
      </p:pic>
      <p:pic>
        <p:nvPicPr>
          <p:cNvPr id="3" name="Picture 3">
            <a:extLst>
              <a:ext uri="{FF2B5EF4-FFF2-40B4-BE49-F238E27FC236}">
                <a16:creationId xmlns:a16="http://schemas.microsoft.com/office/drawing/2014/main" id="{4D8C11B3-62FA-59DC-3F4C-697D01F41EFA}"/>
              </a:ext>
            </a:extLst>
          </p:cNvPr>
          <p:cNvPicPr>
            <a:picLocks noChangeAspect="1" noChangeArrowheads="1"/>
          </p:cNvPicPr>
          <p:nvPr/>
        </p:nvPicPr>
        <p:blipFill>
          <a:blip r:embed="rId3" cstate="print"/>
          <a:srcRect/>
          <a:stretch>
            <a:fillRect/>
          </a:stretch>
        </p:blipFill>
        <p:spPr bwMode="auto">
          <a:xfrm>
            <a:off x="1727028" y="2753917"/>
            <a:ext cx="1350169" cy="1350169"/>
          </a:xfrm>
          <a:prstGeom prst="rect">
            <a:avLst/>
          </a:prstGeom>
          <a:noFill/>
          <a:ln w="9525">
            <a:noFill/>
            <a:miter lim="800000"/>
            <a:headEnd/>
            <a:tailEnd/>
          </a:ln>
        </p:spPr>
      </p:pic>
      <p:pic>
        <p:nvPicPr>
          <p:cNvPr id="4" name="Picture 2">
            <a:extLst>
              <a:ext uri="{FF2B5EF4-FFF2-40B4-BE49-F238E27FC236}">
                <a16:creationId xmlns:a16="http://schemas.microsoft.com/office/drawing/2014/main" id="{D7B66843-0A85-9765-FEF1-6B92C7FC83D8}"/>
              </a:ext>
            </a:extLst>
          </p:cNvPr>
          <p:cNvPicPr>
            <a:picLocks noChangeAspect="1" noChangeArrowheads="1"/>
          </p:cNvPicPr>
          <p:nvPr/>
        </p:nvPicPr>
        <p:blipFill>
          <a:blip r:embed="rId4" cstate="print"/>
          <a:srcRect/>
          <a:stretch>
            <a:fillRect/>
          </a:stretch>
        </p:blipFill>
        <p:spPr bwMode="auto">
          <a:xfrm>
            <a:off x="4241271" y="2761060"/>
            <a:ext cx="1328738" cy="1343025"/>
          </a:xfrm>
          <a:prstGeom prst="rect">
            <a:avLst/>
          </a:prstGeom>
          <a:noFill/>
          <a:ln w="9525">
            <a:noFill/>
            <a:miter lim="800000"/>
            <a:headEnd/>
            <a:tailEnd/>
          </a:ln>
        </p:spPr>
      </p:pic>
      <p:pic>
        <p:nvPicPr>
          <p:cNvPr id="5" name="Picture 4">
            <a:extLst>
              <a:ext uri="{FF2B5EF4-FFF2-40B4-BE49-F238E27FC236}">
                <a16:creationId xmlns:a16="http://schemas.microsoft.com/office/drawing/2014/main" id="{5CED6CA0-2E7C-300E-B568-88607EB8F8DE}"/>
              </a:ext>
            </a:extLst>
          </p:cNvPr>
          <p:cNvPicPr>
            <a:picLocks noChangeAspect="1" noChangeArrowheads="1"/>
          </p:cNvPicPr>
          <p:nvPr/>
        </p:nvPicPr>
        <p:blipFill>
          <a:blip r:embed="rId5" cstate="print"/>
          <a:srcRect/>
          <a:stretch>
            <a:fillRect/>
          </a:stretch>
        </p:blipFill>
        <p:spPr bwMode="auto">
          <a:xfrm>
            <a:off x="6734086" y="2753916"/>
            <a:ext cx="1350169" cy="1350169"/>
          </a:xfrm>
          <a:prstGeom prst="rect">
            <a:avLst/>
          </a:prstGeom>
          <a:noFill/>
          <a:ln w="9525">
            <a:noFill/>
            <a:miter lim="800000"/>
            <a:headEnd/>
            <a:tailEnd/>
          </a:ln>
        </p:spPr>
      </p:pic>
      <p:pic>
        <p:nvPicPr>
          <p:cNvPr id="6" name="Picture 5">
            <a:extLst>
              <a:ext uri="{FF2B5EF4-FFF2-40B4-BE49-F238E27FC236}">
                <a16:creationId xmlns:a16="http://schemas.microsoft.com/office/drawing/2014/main" id="{CDB7134D-17A5-E4A3-338B-DD48FB5E8137}"/>
              </a:ext>
            </a:extLst>
          </p:cNvPr>
          <p:cNvPicPr>
            <a:picLocks noChangeAspect="1" noChangeArrowheads="1"/>
          </p:cNvPicPr>
          <p:nvPr/>
        </p:nvPicPr>
        <p:blipFill>
          <a:blip r:embed="rId6" cstate="print"/>
          <a:srcRect/>
          <a:stretch>
            <a:fillRect/>
          </a:stretch>
        </p:blipFill>
        <p:spPr bwMode="auto">
          <a:xfrm>
            <a:off x="9067470" y="2721000"/>
            <a:ext cx="1343025" cy="1343025"/>
          </a:xfrm>
          <a:prstGeom prst="rect">
            <a:avLst/>
          </a:prstGeom>
          <a:noFill/>
          <a:ln w="9525">
            <a:noFill/>
            <a:miter lim="800000"/>
            <a:headEnd/>
            <a:tailEnd/>
          </a:ln>
        </p:spPr>
      </p:pic>
      <p:pic>
        <p:nvPicPr>
          <p:cNvPr id="7" name="Picture 6">
            <a:extLst>
              <a:ext uri="{FF2B5EF4-FFF2-40B4-BE49-F238E27FC236}">
                <a16:creationId xmlns:a16="http://schemas.microsoft.com/office/drawing/2014/main" id="{35CB5CDC-149C-F75F-7ADC-7A30576381CF}"/>
              </a:ext>
            </a:extLst>
          </p:cNvPr>
          <p:cNvPicPr>
            <a:picLocks noChangeAspect="1" noChangeArrowheads="1"/>
          </p:cNvPicPr>
          <p:nvPr/>
        </p:nvPicPr>
        <p:blipFill>
          <a:blip r:embed="rId7" cstate="print"/>
          <a:srcRect/>
          <a:stretch>
            <a:fillRect/>
          </a:stretch>
        </p:blipFill>
        <p:spPr bwMode="auto">
          <a:xfrm>
            <a:off x="5813689" y="948501"/>
            <a:ext cx="1300758" cy="1242138"/>
          </a:xfrm>
          <a:prstGeom prst="rect">
            <a:avLst/>
          </a:prstGeom>
          <a:noFill/>
          <a:ln w="9525">
            <a:noFill/>
            <a:miter lim="800000"/>
            <a:headEnd/>
            <a:tailEnd/>
          </a:ln>
        </p:spPr>
      </p:pic>
      <p:cxnSp>
        <p:nvCxnSpPr>
          <p:cNvPr id="9" name="Connecteur droit avec flèche 8">
            <a:extLst>
              <a:ext uri="{FF2B5EF4-FFF2-40B4-BE49-F238E27FC236}">
                <a16:creationId xmlns:a16="http://schemas.microsoft.com/office/drawing/2014/main" id="{A44A72D9-AB6E-FACF-C015-61D8991BF3F6}"/>
              </a:ext>
            </a:extLst>
          </p:cNvPr>
          <p:cNvCxnSpPr>
            <a:cxnSpLocks/>
            <a:endCxn id="4" idx="1"/>
          </p:cNvCxnSpPr>
          <p:nvPr/>
        </p:nvCxnSpPr>
        <p:spPr>
          <a:xfrm>
            <a:off x="3185549" y="3432572"/>
            <a:ext cx="10557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3ABF44F-F0CC-3D9D-F624-5BB183227C5A}"/>
              </a:ext>
            </a:extLst>
          </p:cNvPr>
          <p:cNvCxnSpPr>
            <a:cxnSpLocks/>
          </p:cNvCxnSpPr>
          <p:nvPr/>
        </p:nvCxnSpPr>
        <p:spPr>
          <a:xfrm>
            <a:off x="5587933" y="3392512"/>
            <a:ext cx="10557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01B7239A-65CF-38A0-6EA7-FE2816ECEE40}"/>
              </a:ext>
            </a:extLst>
          </p:cNvPr>
          <p:cNvCxnSpPr>
            <a:cxnSpLocks/>
          </p:cNvCxnSpPr>
          <p:nvPr/>
        </p:nvCxnSpPr>
        <p:spPr>
          <a:xfrm>
            <a:off x="8174683" y="3356024"/>
            <a:ext cx="96529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C7939DD6-3675-8269-D6BD-D0BCFAB351A4}"/>
              </a:ext>
            </a:extLst>
          </p:cNvPr>
          <p:cNvCxnSpPr>
            <a:cxnSpLocks/>
          </p:cNvCxnSpPr>
          <p:nvPr/>
        </p:nvCxnSpPr>
        <p:spPr>
          <a:xfrm flipH="1">
            <a:off x="3077197" y="3729038"/>
            <a:ext cx="10557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B02B0AC6-FD04-4718-E835-BF2CB8176A3A}"/>
              </a:ext>
            </a:extLst>
          </p:cNvPr>
          <p:cNvCxnSpPr>
            <a:cxnSpLocks/>
          </p:cNvCxnSpPr>
          <p:nvPr/>
        </p:nvCxnSpPr>
        <p:spPr>
          <a:xfrm flipH="1">
            <a:off x="5587933" y="3629025"/>
            <a:ext cx="10557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16EFC9B5-7C13-8C36-7781-B616163339B9}"/>
              </a:ext>
            </a:extLst>
          </p:cNvPr>
          <p:cNvSpPr txBox="1"/>
          <p:nvPr/>
        </p:nvSpPr>
        <p:spPr>
          <a:xfrm>
            <a:off x="1848202" y="2367846"/>
            <a:ext cx="963725" cy="369332"/>
          </a:xfrm>
          <a:prstGeom prst="rect">
            <a:avLst/>
          </a:prstGeom>
          <a:noFill/>
        </p:spPr>
        <p:txBody>
          <a:bodyPr wrap="none" rtlCol="0">
            <a:spAutoFit/>
          </a:bodyPr>
          <a:lstStyle/>
          <a:p>
            <a:r>
              <a:rPr lang="fr-FR" b="1" dirty="0"/>
              <a:t>Normal</a:t>
            </a:r>
          </a:p>
        </p:txBody>
      </p:sp>
      <p:sp>
        <p:nvSpPr>
          <p:cNvPr id="24" name="ZoneTexte 23">
            <a:extLst>
              <a:ext uri="{FF2B5EF4-FFF2-40B4-BE49-F238E27FC236}">
                <a16:creationId xmlns:a16="http://schemas.microsoft.com/office/drawing/2014/main" id="{061AD03A-7C1D-5C74-17EB-04ED74D91565}"/>
              </a:ext>
            </a:extLst>
          </p:cNvPr>
          <p:cNvSpPr txBox="1"/>
          <p:nvPr/>
        </p:nvSpPr>
        <p:spPr>
          <a:xfrm>
            <a:off x="4574300" y="2301159"/>
            <a:ext cx="707245" cy="369332"/>
          </a:xfrm>
          <a:prstGeom prst="rect">
            <a:avLst/>
          </a:prstGeom>
          <a:noFill/>
        </p:spPr>
        <p:txBody>
          <a:bodyPr wrap="none" rtlCol="0">
            <a:spAutoFit/>
          </a:bodyPr>
          <a:lstStyle/>
          <a:p>
            <a:r>
              <a:rPr lang="fr-FR" b="1" dirty="0"/>
              <a:t>CIN1 </a:t>
            </a:r>
          </a:p>
        </p:txBody>
      </p:sp>
      <p:sp>
        <p:nvSpPr>
          <p:cNvPr id="25" name="ZoneTexte 24">
            <a:extLst>
              <a:ext uri="{FF2B5EF4-FFF2-40B4-BE49-F238E27FC236}">
                <a16:creationId xmlns:a16="http://schemas.microsoft.com/office/drawing/2014/main" id="{FE1B3E9E-2D3A-8BAB-8E71-294D3A9D0F02}"/>
              </a:ext>
            </a:extLst>
          </p:cNvPr>
          <p:cNvSpPr txBox="1"/>
          <p:nvPr/>
        </p:nvSpPr>
        <p:spPr>
          <a:xfrm>
            <a:off x="7024940" y="2309812"/>
            <a:ext cx="898003" cy="369332"/>
          </a:xfrm>
          <a:prstGeom prst="rect">
            <a:avLst/>
          </a:prstGeom>
          <a:noFill/>
        </p:spPr>
        <p:txBody>
          <a:bodyPr wrap="none" rtlCol="0">
            <a:spAutoFit/>
          </a:bodyPr>
          <a:lstStyle/>
          <a:p>
            <a:r>
              <a:rPr lang="fr-FR" b="1" dirty="0"/>
              <a:t>CIN 2+</a:t>
            </a:r>
          </a:p>
        </p:txBody>
      </p:sp>
      <p:sp>
        <p:nvSpPr>
          <p:cNvPr id="26" name="ZoneTexte 25">
            <a:extLst>
              <a:ext uri="{FF2B5EF4-FFF2-40B4-BE49-F238E27FC236}">
                <a16:creationId xmlns:a16="http://schemas.microsoft.com/office/drawing/2014/main" id="{99CE231C-FE8D-E29B-581F-6A8889AF07A6}"/>
              </a:ext>
            </a:extLst>
          </p:cNvPr>
          <p:cNvSpPr txBox="1"/>
          <p:nvPr/>
        </p:nvSpPr>
        <p:spPr>
          <a:xfrm>
            <a:off x="8858037" y="2301158"/>
            <a:ext cx="1761890" cy="369332"/>
          </a:xfrm>
          <a:prstGeom prst="rect">
            <a:avLst/>
          </a:prstGeom>
          <a:noFill/>
        </p:spPr>
        <p:txBody>
          <a:bodyPr wrap="square" rtlCol="0">
            <a:spAutoFit/>
          </a:bodyPr>
          <a:lstStyle/>
          <a:p>
            <a:r>
              <a:rPr lang="fr-FR" b="1" dirty="0"/>
              <a:t>Cancer invasif</a:t>
            </a:r>
          </a:p>
        </p:txBody>
      </p:sp>
      <p:sp>
        <p:nvSpPr>
          <p:cNvPr id="27" name="ZoneTexte 26">
            <a:extLst>
              <a:ext uri="{FF2B5EF4-FFF2-40B4-BE49-F238E27FC236}">
                <a16:creationId xmlns:a16="http://schemas.microsoft.com/office/drawing/2014/main" id="{F6139CF9-D524-E31D-04EA-FCCEFFC2C0F2}"/>
              </a:ext>
            </a:extLst>
          </p:cNvPr>
          <p:cNvSpPr txBox="1"/>
          <p:nvPr/>
        </p:nvSpPr>
        <p:spPr>
          <a:xfrm>
            <a:off x="120581" y="5956446"/>
            <a:ext cx="10294700" cy="369332"/>
          </a:xfrm>
          <a:prstGeom prst="rect">
            <a:avLst/>
          </a:prstGeom>
          <a:noFill/>
        </p:spPr>
        <p:txBody>
          <a:bodyPr wrap="square" rtlCol="0">
            <a:spAutoFit/>
          </a:bodyPr>
          <a:lstStyle/>
          <a:p>
            <a:r>
              <a:rPr lang="fr-FR" dirty="0"/>
              <a:t>Histoire naturelle du cancer du col utérin adaptée selon GASSAMA</a:t>
            </a:r>
          </a:p>
        </p:txBody>
      </p:sp>
      <p:sp>
        <p:nvSpPr>
          <p:cNvPr id="28" name="ZoneTexte 27">
            <a:extLst>
              <a:ext uri="{FF2B5EF4-FFF2-40B4-BE49-F238E27FC236}">
                <a16:creationId xmlns:a16="http://schemas.microsoft.com/office/drawing/2014/main" id="{53008959-FF08-CCC6-2162-FE0CFD9B8C6F}"/>
              </a:ext>
            </a:extLst>
          </p:cNvPr>
          <p:cNvSpPr txBox="1"/>
          <p:nvPr/>
        </p:nvSpPr>
        <p:spPr>
          <a:xfrm>
            <a:off x="3605057" y="1233616"/>
            <a:ext cx="1055723" cy="784830"/>
          </a:xfrm>
          <a:prstGeom prst="rect">
            <a:avLst/>
          </a:prstGeom>
          <a:noFill/>
        </p:spPr>
        <p:txBody>
          <a:bodyPr wrap="square" rtlCol="0">
            <a:spAutoFit/>
          </a:bodyPr>
          <a:lstStyle/>
          <a:p>
            <a:r>
              <a:rPr lang="fr-FR" sz="1500" dirty="0"/>
              <a:t>HPV 16, 18, 31, 33, 45, 51, 52, 58</a:t>
            </a:r>
          </a:p>
        </p:txBody>
      </p:sp>
      <p:sp>
        <p:nvSpPr>
          <p:cNvPr id="29" name="ZoneTexte 28">
            <a:extLst>
              <a:ext uri="{FF2B5EF4-FFF2-40B4-BE49-F238E27FC236}">
                <a16:creationId xmlns:a16="http://schemas.microsoft.com/office/drawing/2014/main" id="{CE49BA7E-AE56-A71F-20FB-4520CB4E5074}"/>
              </a:ext>
            </a:extLst>
          </p:cNvPr>
          <p:cNvSpPr txBox="1"/>
          <p:nvPr/>
        </p:nvSpPr>
        <p:spPr>
          <a:xfrm>
            <a:off x="1696951" y="4325473"/>
            <a:ext cx="2014398" cy="1754326"/>
          </a:xfrm>
          <a:prstGeom prst="rect">
            <a:avLst/>
          </a:prstGeom>
          <a:noFill/>
        </p:spPr>
        <p:txBody>
          <a:bodyPr wrap="none" rtlCol="0">
            <a:spAutoFit/>
          </a:bodyPr>
          <a:lstStyle/>
          <a:p>
            <a:r>
              <a:rPr lang="fr-FR" sz="1500" b="1" dirty="0"/>
              <a:t>Facteurs viraux</a:t>
            </a:r>
          </a:p>
          <a:p>
            <a:r>
              <a:rPr lang="fr-FR" sz="1500" dirty="0"/>
              <a:t>- Charge virale</a:t>
            </a:r>
          </a:p>
          <a:p>
            <a:r>
              <a:rPr lang="fr-FR" sz="1500" dirty="0"/>
              <a:t>- Type de virus</a:t>
            </a:r>
          </a:p>
          <a:p>
            <a:pPr marL="257175" indent="-257175">
              <a:buFontTx/>
              <a:buChar char="-"/>
            </a:pPr>
            <a:r>
              <a:rPr lang="fr-FR" sz="1500" dirty="0"/>
              <a:t>Persistance du virus</a:t>
            </a:r>
          </a:p>
          <a:p>
            <a:pPr marL="257175" indent="-257175">
              <a:buFontTx/>
              <a:buChar char="-"/>
            </a:pPr>
            <a:r>
              <a:rPr lang="fr-FR" sz="1500" dirty="0"/>
              <a:t>P53, Prb</a:t>
            </a:r>
          </a:p>
          <a:p>
            <a:pPr marL="257175" indent="-257175">
              <a:buFontTx/>
              <a:buChar char="-"/>
            </a:pPr>
            <a:r>
              <a:rPr lang="fr-FR" sz="1500" dirty="0"/>
              <a:t>HIV</a:t>
            </a:r>
          </a:p>
          <a:p>
            <a:endParaRPr lang="fr-FR" dirty="0"/>
          </a:p>
        </p:txBody>
      </p:sp>
      <p:sp>
        <p:nvSpPr>
          <p:cNvPr id="30" name="ZoneTexte 29">
            <a:extLst>
              <a:ext uri="{FF2B5EF4-FFF2-40B4-BE49-F238E27FC236}">
                <a16:creationId xmlns:a16="http://schemas.microsoft.com/office/drawing/2014/main" id="{7D59AC65-5491-6601-4E75-2C6A828F0790}"/>
              </a:ext>
            </a:extLst>
          </p:cNvPr>
          <p:cNvSpPr txBox="1"/>
          <p:nvPr/>
        </p:nvSpPr>
        <p:spPr>
          <a:xfrm>
            <a:off x="3935064" y="4325473"/>
            <a:ext cx="3745112" cy="1292662"/>
          </a:xfrm>
          <a:prstGeom prst="rect">
            <a:avLst/>
          </a:prstGeom>
          <a:noFill/>
        </p:spPr>
        <p:txBody>
          <a:bodyPr wrap="square" rtlCol="0">
            <a:spAutoFit/>
          </a:bodyPr>
          <a:lstStyle/>
          <a:p>
            <a:r>
              <a:rPr lang="fr-FR" sz="1500" b="1" dirty="0"/>
              <a:t>Facteurs environnementaux et alimentaires</a:t>
            </a:r>
          </a:p>
          <a:p>
            <a:r>
              <a:rPr lang="fr-FR" sz="1500" dirty="0"/>
              <a:t>- Hydrocarbures polycliques (encens)</a:t>
            </a:r>
          </a:p>
          <a:p>
            <a:r>
              <a:rPr lang="fr-FR" sz="1500" dirty="0"/>
              <a:t>- Tabac</a:t>
            </a:r>
          </a:p>
          <a:p>
            <a:r>
              <a:rPr lang="fr-FR" sz="1500" dirty="0"/>
              <a:t>- Carences en Zinc, en Sélénium</a:t>
            </a:r>
          </a:p>
          <a:p>
            <a:endParaRPr lang="fr-FR" dirty="0"/>
          </a:p>
        </p:txBody>
      </p:sp>
      <p:sp>
        <p:nvSpPr>
          <p:cNvPr id="31" name="ZoneTexte 30">
            <a:extLst>
              <a:ext uri="{FF2B5EF4-FFF2-40B4-BE49-F238E27FC236}">
                <a16:creationId xmlns:a16="http://schemas.microsoft.com/office/drawing/2014/main" id="{26CA3D05-ABEC-1230-0F5D-F9AC13E59F91}"/>
              </a:ext>
            </a:extLst>
          </p:cNvPr>
          <p:cNvSpPr txBox="1"/>
          <p:nvPr/>
        </p:nvSpPr>
        <p:spPr>
          <a:xfrm>
            <a:off x="7680176" y="4283282"/>
            <a:ext cx="2987560" cy="1754326"/>
          </a:xfrm>
          <a:prstGeom prst="rect">
            <a:avLst/>
          </a:prstGeom>
          <a:noFill/>
        </p:spPr>
        <p:txBody>
          <a:bodyPr wrap="square" rtlCol="0">
            <a:spAutoFit/>
          </a:bodyPr>
          <a:lstStyle/>
          <a:p>
            <a:r>
              <a:rPr lang="fr-FR" sz="1500" b="1" dirty="0"/>
              <a:t>Perturbations du microbiote vaginal</a:t>
            </a:r>
          </a:p>
          <a:p>
            <a:r>
              <a:rPr lang="fr-FR" sz="1500" dirty="0"/>
              <a:t>- Herpès Simplex Virus</a:t>
            </a:r>
          </a:p>
          <a:p>
            <a:r>
              <a:rPr lang="fr-FR" sz="1500" dirty="0"/>
              <a:t>- Chlamydiae Trachomatis</a:t>
            </a:r>
          </a:p>
          <a:p>
            <a:r>
              <a:rPr lang="fr-FR" sz="1500" dirty="0"/>
              <a:t>- Candida Albicans</a:t>
            </a:r>
          </a:p>
          <a:p>
            <a:endParaRPr lang="fr-FR" sz="1500" dirty="0"/>
          </a:p>
          <a:p>
            <a:endParaRPr lang="fr-FR" dirty="0"/>
          </a:p>
        </p:txBody>
      </p:sp>
      <p:sp>
        <p:nvSpPr>
          <p:cNvPr id="32" name="ZoneTexte 31">
            <a:extLst>
              <a:ext uri="{FF2B5EF4-FFF2-40B4-BE49-F238E27FC236}">
                <a16:creationId xmlns:a16="http://schemas.microsoft.com/office/drawing/2014/main" id="{74C329B5-4131-7967-EDF5-D6916EA33B9A}"/>
              </a:ext>
            </a:extLst>
          </p:cNvPr>
          <p:cNvSpPr txBox="1"/>
          <p:nvPr/>
        </p:nvSpPr>
        <p:spPr>
          <a:xfrm>
            <a:off x="7305025" y="958954"/>
            <a:ext cx="3314902" cy="1523494"/>
          </a:xfrm>
          <a:prstGeom prst="rect">
            <a:avLst/>
          </a:prstGeom>
          <a:noFill/>
        </p:spPr>
        <p:txBody>
          <a:bodyPr wrap="square" rtlCol="0">
            <a:spAutoFit/>
          </a:bodyPr>
          <a:lstStyle/>
          <a:p>
            <a:r>
              <a:rPr lang="fr-FR" sz="1500" b="1" dirty="0"/>
              <a:t>Facteurs gynécologiques et obstétricaux</a:t>
            </a:r>
          </a:p>
          <a:p>
            <a:r>
              <a:rPr lang="fr-FR" sz="1500" dirty="0"/>
              <a:t>- Précocité des rapports sexuels</a:t>
            </a:r>
          </a:p>
          <a:p>
            <a:r>
              <a:rPr lang="fr-FR" sz="1500" dirty="0"/>
              <a:t>- Multpartenariat</a:t>
            </a:r>
          </a:p>
          <a:p>
            <a:r>
              <a:rPr lang="fr-FR" sz="1500" dirty="0"/>
              <a:t>- Multiparité</a:t>
            </a:r>
          </a:p>
          <a:p>
            <a:endParaRPr lang="fr-FR" dirty="0"/>
          </a:p>
        </p:txBody>
      </p:sp>
      <p:sp>
        <p:nvSpPr>
          <p:cNvPr id="33" name="Espace réservé du numéro de diapositive 32">
            <a:extLst>
              <a:ext uri="{FF2B5EF4-FFF2-40B4-BE49-F238E27FC236}">
                <a16:creationId xmlns:a16="http://schemas.microsoft.com/office/drawing/2014/main" id="{94F50130-C29B-3E1C-90CC-2E2FECDAFD1F}"/>
              </a:ext>
            </a:extLst>
          </p:cNvPr>
          <p:cNvSpPr>
            <a:spLocks noGrp="1"/>
          </p:cNvSpPr>
          <p:nvPr>
            <p:ph type="sldNum" sz="quarter" idx="12"/>
          </p:nvPr>
        </p:nvSpPr>
        <p:spPr/>
        <p:txBody>
          <a:bodyPr/>
          <a:lstStyle/>
          <a:p>
            <a:fld id="{DF943E36-012F-B248-ACD2-753A8BD42C72}" type="slidenum">
              <a:rPr lang="fr-FR" smtClean="0"/>
              <a:t>7</a:t>
            </a:fld>
            <a:endParaRPr lang="fr-FR"/>
          </a:p>
        </p:txBody>
      </p:sp>
      <p:sp>
        <p:nvSpPr>
          <p:cNvPr id="10" name="ZoneTexte 9">
            <a:extLst>
              <a:ext uri="{FF2B5EF4-FFF2-40B4-BE49-F238E27FC236}">
                <a16:creationId xmlns:a16="http://schemas.microsoft.com/office/drawing/2014/main" id="{805AFA19-C957-630A-ADDC-332EE9BF5E86}"/>
              </a:ext>
            </a:extLst>
          </p:cNvPr>
          <p:cNvSpPr txBox="1"/>
          <p:nvPr/>
        </p:nvSpPr>
        <p:spPr>
          <a:xfrm>
            <a:off x="3252176" y="2962801"/>
            <a:ext cx="679994" cy="369332"/>
          </a:xfrm>
          <a:prstGeom prst="rect">
            <a:avLst/>
          </a:prstGeom>
          <a:noFill/>
        </p:spPr>
        <p:txBody>
          <a:bodyPr wrap="none" rtlCol="0">
            <a:spAutoFit/>
          </a:bodyPr>
          <a:lstStyle/>
          <a:p>
            <a:r>
              <a:rPr lang="fr-FR" b="1" dirty="0"/>
              <a:t>30% </a:t>
            </a:r>
          </a:p>
        </p:txBody>
      </p:sp>
      <p:sp>
        <p:nvSpPr>
          <p:cNvPr id="11" name="ZoneTexte 10">
            <a:extLst>
              <a:ext uri="{FF2B5EF4-FFF2-40B4-BE49-F238E27FC236}">
                <a16:creationId xmlns:a16="http://schemas.microsoft.com/office/drawing/2014/main" id="{A935654D-EF33-7C4E-2BF6-4BFEFFAD7B76}"/>
              </a:ext>
            </a:extLst>
          </p:cNvPr>
          <p:cNvSpPr txBox="1"/>
          <p:nvPr/>
        </p:nvSpPr>
        <p:spPr>
          <a:xfrm>
            <a:off x="3335533" y="3771955"/>
            <a:ext cx="676788" cy="369332"/>
          </a:xfrm>
          <a:prstGeom prst="rect">
            <a:avLst/>
          </a:prstGeom>
          <a:noFill/>
        </p:spPr>
        <p:txBody>
          <a:bodyPr wrap="none" rtlCol="0">
            <a:spAutoFit/>
          </a:bodyPr>
          <a:lstStyle/>
          <a:p>
            <a:r>
              <a:rPr lang="fr-FR" b="1" dirty="0"/>
              <a:t>70% </a:t>
            </a:r>
          </a:p>
        </p:txBody>
      </p:sp>
      <p:sp>
        <p:nvSpPr>
          <p:cNvPr id="14" name="ZoneTexte 13">
            <a:extLst>
              <a:ext uri="{FF2B5EF4-FFF2-40B4-BE49-F238E27FC236}">
                <a16:creationId xmlns:a16="http://schemas.microsoft.com/office/drawing/2014/main" id="{C4C17200-13EF-D1DE-0447-45DE542E611D}"/>
              </a:ext>
            </a:extLst>
          </p:cNvPr>
          <p:cNvSpPr txBox="1"/>
          <p:nvPr/>
        </p:nvSpPr>
        <p:spPr>
          <a:xfrm>
            <a:off x="5828346" y="2934322"/>
            <a:ext cx="679994" cy="369332"/>
          </a:xfrm>
          <a:prstGeom prst="rect">
            <a:avLst/>
          </a:prstGeom>
          <a:noFill/>
        </p:spPr>
        <p:txBody>
          <a:bodyPr wrap="none" rtlCol="0">
            <a:spAutoFit/>
          </a:bodyPr>
          <a:lstStyle/>
          <a:p>
            <a:r>
              <a:rPr lang="fr-FR" b="1" dirty="0"/>
              <a:t>35% </a:t>
            </a:r>
          </a:p>
        </p:txBody>
      </p:sp>
      <p:sp>
        <p:nvSpPr>
          <p:cNvPr id="15" name="ZoneTexte 14">
            <a:extLst>
              <a:ext uri="{FF2B5EF4-FFF2-40B4-BE49-F238E27FC236}">
                <a16:creationId xmlns:a16="http://schemas.microsoft.com/office/drawing/2014/main" id="{01D78282-AC32-E68B-2C1D-6B9426FE542B}"/>
              </a:ext>
            </a:extLst>
          </p:cNvPr>
          <p:cNvSpPr txBox="1"/>
          <p:nvPr/>
        </p:nvSpPr>
        <p:spPr>
          <a:xfrm>
            <a:off x="5797975" y="3701460"/>
            <a:ext cx="877278" cy="369332"/>
          </a:xfrm>
          <a:prstGeom prst="rect">
            <a:avLst/>
          </a:prstGeom>
          <a:noFill/>
        </p:spPr>
        <p:txBody>
          <a:bodyPr wrap="square" rtlCol="0">
            <a:spAutoFit/>
          </a:bodyPr>
          <a:lstStyle/>
          <a:p>
            <a:r>
              <a:rPr lang="fr-FR" b="1" dirty="0"/>
              <a:t>43% </a:t>
            </a:r>
          </a:p>
        </p:txBody>
      </p:sp>
      <p:sp>
        <p:nvSpPr>
          <p:cNvPr id="16" name="ZoneTexte 15">
            <a:extLst>
              <a:ext uri="{FF2B5EF4-FFF2-40B4-BE49-F238E27FC236}">
                <a16:creationId xmlns:a16="http://schemas.microsoft.com/office/drawing/2014/main" id="{489931C5-5543-4C74-DC38-0627A3596FFD}"/>
              </a:ext>
            </a:extLst>
          </p:cNvPr>
          <p:cNvSpPr txBox="1"/>
          <p:nvPr/>
        </p:nvSpPr>
        <p:spPr>
          <a:xfrm>
            <a:off x="8342592" y="2911656"/>
            <a:ext cx="643125" cy="369332"/>
          </a:xfrm>
          <a:prstGeom prst="rect">
            <a:avLst/>
          </a:prstGeom>
          <a:noFill/>
        </p:spPr>
        <p:txBody>
          <a:bodyPr wrap="none" rtlCol="0">
            <a:spAutoFit/>
          </a:bodyPr>
          <a:lstStyle/>
          <a:p>
            <a:r>
              <a:rPr lang="fr-FR" b="1" dirty="0"/>
              <a:t>12% </a:t>
            </a:r>
          </a:p>
        </p:txBody>
      </p:sp>
    </p:spTree>
    <p:extLst>
      <p:ext uri="{BB962C8B-B14F-4D97-AF65-F5344CB8AC3E}">
        <p14:creationId xmlns:p14="http://schemas.microsoft.com/office/powerpoint/2010/main" val="208320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3DCCEF6-E370-466F-871A-36BAA7C76A8A}"/>
              </a:ext>
            </a:extLst>
          </p:cNvPr>
          <p:cNvSpPr txBox="1"/>
          <p:nvPr/>
        </p:nvSpPr>
        <p:spPr>
          <a:xfrm>
            <a:off x="236628" y="2735877"/>
            <a:ext cx="11623530" cy="1213217"/>
          </a:xfrm>
          <a:prstGeom prst="rect">
            <a:avLst/>
          </a:prstGeom>
          <a:noFill/>
        </p:spPr>
        <p:txBody>
          <a:bodyPr wrap="square" rtlCol="0">
            <a:spAutoFit/>
          </a:bodyPr>
          <a:lstStyle/>
          <a:p>
            <a:pPr algn="ctr">
              <a:lnSpc>
                <a:spcPts val="3400"/>
              </a:lnSpc>
              <a:spcAft>
                <a:spcPts val="1200"/>
              </a:spcAft>
              <a:buClr>
                <a:srgbClr val="FE5E55"/>
              </a:buClr>
            </a:pPr>
            <a:endParaRPr lang="fr-FR" sz="7200" b="1" dirty="0">
              <a:solidFill>
                <a:srgbClr val="7030A0"/>
              </a:solidFill>
              <a:latin typeface="Arial Narrow" panose="020B0606020202030204" pitchFamily="34" charset="0"/>
              <a:cs typeface="Segoe UI" panose="020B0502040204020203" pitchFamily="34" charset="0"/>
            </a:endParaRPr>
          </a:p>
          <a:p>
            <a:pPr algn="ctr">
              <a:lnSpc>
                <a:spcPts val="3400"/>
              </a:lnSpc>
              <a:spcAft>
                <a:spcPts val="1200"/>
              </a:spcAft>
              <a:buClr>
                <a:srgbClr val="FE5E55"/>
              </a:buClr>
            </a:pPr>
            <a:r>
              <a:rPr lang="fr-FR" sz="7200" b="1" dirty="0">
                <a:solidFill>
                  <a:srgbClr val="7030A0"/>
                </a:solidFill>
                <a:latin typeface="Arial Narrow" panose="020B0606020202030204" pitchFamily="34" charset="0"/>
                <a:cs typeface="Segoe UI" panose="020B0502040204020203" pitchFamily="34" charset="0"/>
              </a:rPr>
              <a:t>Etat des lieux</a:t>
            </a:r>
          </a:p>
        </p:txBody>
      </p:sp>
      <p:grpSp>
        <p:nvGrpSpPr>
          <p:cNvPr id="8" name="Group 7">
            <a:extLst>
              <a:ext uri="{FF2B5EF4-FFF2-40B4-BE49-F238E27FC236}">
                <a16:creationId xmlns:a16="http://schemas.microsoft.com/office/drawing/2014/main" id="{4EAFA0D3-4F02-4564-868F-7B23A92CA5DA}"/>
              </a:ext>
            </a:extLst>
          </p:cNvPr>
          <p:cNvGrpSpPr/>
          <p:nvPr/>
        </p:nvGrpSpPr>
        <p:grpSpPr>
          <a:xfrm>
            <a:off x="271491" y="171450"/>
            <a:ext cx="658323" cy="586918"/>
            <a:chOff x="11182350" y="171450"/>
            <a:chExt cx="790575" cy="742950"/>
          </a:xfrm>
          <a:solidFill>
            <a:srgbClr val="7030A0"/>
          </a:solidFill>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FD3D7A0A-C0A5-4CCF-B563-085733C31143}"/>
              </a:ext>
            </a:extLst>
          </p:cNvPr>
          <p:cNvSpPr>
            <a:spLocks noGrp="1"/>
          </p:cNvSpPr>
          <p:nvPr>
            <p:ph type="sldNum" sz="quarter" idx="12"/>
          </p:nvPr>
        </p:nvSpPr>
        <p:spPr>
          <a:xfrm>
            <a:off x="236628" y="166821"/>
            <a:ext cx="684000" cy="600075"/>
          </a:xfrm>
        </p:spPr>
        <p:txBody>
          <a:bodyPr/>
          <a:lstStyle/>
          <a:p>
            <a:pPr algn="ctr"/>
            <a:fld id="{E08D205E-34E0-4D4E-B6CF-D546C54444F4}" type="slidenum">
              <a:rPr lang="en-US" sz="2400" b="1" smtClean="0">
                <a:solidFill>
                  <a:schemeClr val="bg1"/>
                </a:solidFill>
                <a:latin typeface="Arial Black" panose="020B0A04020102020204" pitchFamily="34" charset="0"/>
              </a:rPr>
              <a:pPr algn="ctr"/>
              <a:t>8</a:t>
            </a:fld>
            <a:endParaRPr lang="en-US" sz="2400" b="1" dirty="0">
              <a:solidFill>
                <a:schemeClr val="bg1"/>
              </a:solidFill>
              <a:latin typeface="Arial Black" panose="020B0A04020102020204" pitchFamily="34" charset="0"/>
            </a:endParaRPr>
          </a:p>
        </p:txBody>
      </p:sp>
      <p:cxnSp>
        <p:nvCxnSpPr>
          <p:cNvPr id="26" name="Connecteur droit 25">
            <a:extLst>
              <a:ext uri="{FF2B5EF4-FFF2-40B4-BE49-F238E27FC236}">
                <a16:creationId xmlns:a16="http://schemas.microsoft.com/office/drawing/2014/main" id="{6D06866B-DA6C-4AED-90E0-8E8C44C1B723}"/>
              </a:ext>
            </a:extLst>
          </p:cNvPr>
          <p:cNvCxnSpPr>
            <a:cxnSpLocks/>
          </p:cNvCxnSpPr>
          <p:nvPr/>
        </p:nvCxnSpPr>
        <p:spPr>
          <a:xfrm flipV="1">
            <a:off x="853025" y="594905"/>
            <a:ext cx="10485950" cy="67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7E7BE56E-B0B6-480B-89FD-2566DAA0D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1" y="94185"/>
            <a:ext cx="636270" cy="636270"/>
          </a:xfrm>
          <a:prstGeom prst="rect">
            <a:avLst/>
          </a:prstGeom>
        </p:spPr>
      </p:pic>
    </p:spTree>
    <p:extLst>
      <p:ext uri="{BB962C8B-B14F-4D97-AF65-F5344CB8AC3E}">
        <p14:creationId xmlns:p14="http://schemas.microsoft.com/office/powerpoint/2010/main" val="3388198813"/>
      </p:ext>
    </p:extLst>
  </p:cSld>
  <p:clrMapOvr>
    <a:masterClrMapping/>
  </p:clrMapOvr>
</p:sld>
</file>

<file path=ppt/theme/theme1.xml><?xml version="1.0" encoding="utf-8"?>
<a:theme xmlns:a="http://schemas.openxmlformats.org/drawingml/2006/main" name="Office Theme">
  <a:themeElements>
    <a:clrScheme name="Custom 117">
      <a:dk1>
        <a:sysClr val="windowText" lastClr="000000"/>
      </a:dk1>
      <a:lt1>
        <a:sysClr val="window" lastClr="FFFFFF"/>
      </a:lt1>
      <a:dk2>
        <a:srgbClr val="3F3F3F"/>
      </a:dk2>
      <a:lt2>
        <a:srgbClr val="E7E6E6"/>
      </a:lt2>
      <a:accent1>
        <a:srgbClr val="11545D"/>
      </a:accent1>
      <a:accent2>
        <a:srgbClr val="FE5E55"/>
      </a:accent2>
      <a:accent3>
        <a:srgbClr val="FED424"/>
      </a:accent3>
      <a:accent4>
        <a:srgbClr val="98EAE7"/>
      </a:accent4>
      <a:accent5>
        <a:srgbClr val="11545D"/>
      </a:accent5>
      <a:accent6>
        <a:srgbClr val="FE5E55"/>
      </a:accent6>
      <a:hlink>
        <a:srgbClr val="0563C1"/>
      </a:hlink>
      <a:folHlink>
        <a:srgbClr val="954F72"/>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12143</TotalTime>
  <Words>2525</Words>
  <Application>Microsoft Macintosh PowerPoint</Application>
  <PresentationFormat>Grand écran</PresentationFormat>
  <Paragraphs>520</Paragraphs>
  <Slides>65</Slides>
  <Notes>3</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65</vt:i4>
      </vt:variant>
    </vt:vector>
  </HeadingPairs>
  <TitlesOfParts>
    <vt:vector size="80" baseType="lpstr">
      <vt:lpstr>AdvGulliv-R</vt:lpstr>
      <vt:lpstr>Agency FB</vt:lpstr>
      <vt:lpstr>Arial</vt:lpstr>
      <vt:lpstr>Arial Black</vt:lpstr>
      <vt:lpstr>Arial Narrow</vt:lpstr>
      <vt:lpstr>Calibri</vt:lpstr>
      <vt:lpstr>Calibri Light</vt:lpstr>
      <vt:lpstr>Century Gothic</vt:lpstr>
      <vt:lpstr>Fira Sans Extra Condensed</vt:lpstr>
      <vt:lpstr>Helvetica Neue</vt:lpstr>
      <vt:lpstr>Segoe UI Light</vt:lpstr>
      <vt:lpstr>Tahoma</vt:lpstr>
      <vt:lpstr>Times New Roman</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Nugroho Ade</dc:creator>
  <cp:lastModifiedBy>Omar GASSAMA</cp:lastModifiedBy>
  <cp:revision>1279</cp:revision>
  <dcterms:created xsi:type="dcterms:W3CDTF">2018-08-30T06:48:50Z</dcterms:created>
  <dcterms:modified xsi:type="dcterms:W3CDTF">2025-02-22T13:49:22Z</dcterms:modified>
</cp:coreProperties>
</file>